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7" r:id="rId1"/>
  </p:sldMasterIdLst>
  <p:notesMasterIdLst>
    <p:notesMasterId r:id="rId25"/>
  </p:notesMasterIdLst>
  <p:sldIdLst>
    <p:sldId id="256" r:id="rId2"/>
    <p:sldId id="258" r:id="rId3"/>
    <p:sldId id="286" r:id="rId4"/>
    <p:sldId id="261" r:id="rId5"/>
    <p:sldId id="267" r:id="rId6"/>
    <p:sldId id="317" r:id="rId7"/>
    <p:sldId id="265" r:id="rId8"/>
    <p:sldId id="268" r:id="rId9"/>
    <p:sldId id="269" r:id="rId10"/>
    <p:sldId id="270" r:id="rId11"/>
    <p:sldId id="276" r:id="rId12"/>
    <p:sldId id="322" r:id="rId13"/>
    <p:sldId id="290" r:id="rId14"/>
    <p:sldId id="304" r:id="rId15"/>
    <p:sldId id="279" r:id="rId16"/>
    <p:sldId id="308" r:id="rId17"/>
    <p:sldId id="306" r:id="rId18"/>
    <p:sldId id="319" r:id="rId19"/>
    <p:sldId id="320" r:id="rId20"/>
    <p:sldId id="303" r:id="rId21"/>
    <p:sldId id="315" r:id="rId22"/>
    <p:sldId id="312" r:id="rId23"/>
    <p:sldId id="313"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1E0E2C8-655D-478D-A499-06681F67D26A}">
          <p14:sldIdLst>
            <p14:sldId id="256"/>
            <p14:sldId id="258"/>
            <p14:sldId id="286"/>
            <p14:sldId id="261"/>
            <p14:sldId id="267"/>
            <p14:sldId id="317"/>
            <p14:sldId id="265"/>
            <p14:sldId id="268"/>
            <p14:sldId id="269"/>
            <p14:sldId id="270"/>
            <p14:sldId id="276"/>
            <p14:sldId id="322"/>
            <p14:sldId id="290"/>
            <p14:sldId id="304"/>
            <p14:sldId id="279"/>
            <p14:sldId id="308"/>
          </p14:sldIdLst>
        </p14:section>
        <p14:section name="Başlıksız Bölüm" id="{1F08BE23-31C8-4F3C-B9B5-E392BF59A4F0}">
          <p14:sldIdLst>
            <p14:sldId id="306"/>
            <p14:sldId id="319"/>
            <p14:sldId id="320"/>
            <p14:sldId id="303"/>
            <p14:sldId id="315"/>
            <p14:sldId id="312"/>
            <p14:sldId id="31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lem Uran" initials="ÖU" lastIdx="0" clrIdx="0">
    <p:extLst>
      <p:ext uri="{19B8F6BF-5375-455C-9EA6-DF929625EA0E}">
        <p15:presenceInfo xmlns:p15="http://schemas.microsoft.com/office/powerpoint/2012/main" userId="S-1-5-21-1004336348-1454471165-682003330-20778" providerId="AD"/>
      </p:ext>
    </p:extLst>
  </p:cmAuthor>
  <p:cmAuthor id="2" name="Dilay Özgür" initials="DÖ" lastIdx="1" clrIdx="1">
    <p:extLst>
      <p:ext uri="{19B8F6BF-5375-455C-9EA6-DF929625EA0E}">
        <p15:presenceInfo xmlns:p15="http://schemas.microsoft.com/office/powerpoint/2012/main" userId="S-1-5-21-1004336348-1454471165-682003330-394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AE3"/>
    <a:srgbClr val="1CADE4"/>
    <a:srgbClr val="67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p:scale>
          <a:sx n="150" d="100"/>
          <a:sy n="150" d="100"/>
        </p:scale>
        <p:origin x="108" y="-14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ISBN ATANAN</a:t>
            </a:r>
            <a:r>
              <a:rPr lang="tr-TR" baseline="0"/>
              <a:t> YAYIN SAYISI </a:t>
            </a:r>
            <a:r>
              <a:rPr lang="tr-TR"/>
              <a:t>2002-2024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5.8210416168165566E-2"/>
          <c:y val="0.10709923664122137"/>
          <c:w val="0.91819821878227925"/>
          <c:h val="0.73627356694916957"/>
        </c:manualLayout>
      </c:layout>
      <c:barChart>
        <c:barDir val="col"/>
        <c:grouping val="clustered"/>
        <c:varyColors val="0"/>
        <c:ser>
          <c:idx val="0"/>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1987-2025 ISBN'!$B$64:$X$64</c:f>
              <c:numCache>
                <c:formatCode>General</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 1987-2025 ISBN'!$B$65:$X$65</c:f>
              <c:numCache>
                <c:formatCode>#,##0</c:formatCode>
                <c:ptCount val="23"/>
                <c:pt idx="0">
                  <c:v>16426</c:v>
                </c:pt>
                <c:pt idx="1">
                  <c:v>20010</c:v>
                </c:pt>
                <c:pt idx="2">
                  <c:v>21500</c:v>
                </c:pt>
                <c:pt idx="3">
                  <c:v>26000</c:v>
                </c:pt>
                <c:pt idx="4">
                  <c:v>32750</c:v>
                </c:pt>
                <c:pt idx="5">
                  <c:v>29312</c:v>
                </c:pt>
                <c:pt idx="6">
                  <c:v>32342</c:v>
                </c:pt>
                <c:pt idx="7">
                  <c:v>31286</c:v>
                </c:pt>
                <c:pt idx="8">
                  <c:v>35767</c:v>
                </c:pt>
                <c:pt idx="9">
                  <c:v>43096</c:v>
                </c:pt>
                <c:pt idx="10">
                  <c:v>42626</c:v>
                </c:pt>
                <c:pt idx="11">
                  <c:v>47352</c:v>
                </c:pt>
                <c:pt idx="12">
                  <c:v>50752</c:v>
                </c:pt>
                <c:pt idx="13">
                  <c:v>56414</c:v>
                </c:pt>
                <c:pt idx="14">
                  <c:v>54446</c:v>
                </c:pt>
                <c:pt idx="15">
                  <c:v>60335</c:v>
                </c:pt>
                <c:pt idx="16">
                  <c:v>67135</c:v>
                </c:pt>
                <c:pt idx="17">
                  <c:v>68554</c:v>
                </c:pt>
                <c:pt idx="18">
                  <c:v>78500</c:v>
                </c:pt>
                <c:pt idx="19">
                  <c:v>87231</c:v>
                </c:pt>
                <c:pt idx="20">
                  <c:v>83653</c:v>
                </c:pt>
                <c:pt idx="21">
                  <c:v>99025</c:v>
                </c:pt>
                <c:pt idx="22">
                  <c:v>92595</c:v>
                </c:pt>
              </c:numCache>
            </c:numRef>
          </c:val>
          <c:extLst>
            <c:ext xmlns:c16="http://schemas.microsoft.com/office/drawing/2014/chart" uri="{C3380CC4-5D6E-409C-BE32-E72D297353CC}">
              <c16:uniqueId val="{00000000-5CD4-45FE-8DC4-A141B1677BA5}"/>
            </c:ext>
          </c:extLst>
        </c:ser>
        <c:dLbls>
          <c:showLegendKey val="0"/>
          <c:showVal val="0"/>
          <c:showCatName val="0"/>
          <c:showSerName val="0"/>
          <c:showPercent val="0"/>
          <c:showBubbleSize val="0"/>
        </c:dLbls>
        <c:gapWidth val="219"/>
        <c:axId val="1852359184"/>
        <c:axId val="1852370832"/>
      </c:barChart>
      <c:catAx>
        <c:axId val="185235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52370832"/>
        <c:crosses val="autoZero"/>
        <c:auto val="1"/>
        <c:lblAlgn val="ctr"/>
        <c:lblOffset val="100"/>
        <c:noMultiLvlLbl val="0"/>
      </c:catAx>
      <c:valAx>
        <c:axId val="185237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5235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5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5-05-23T14:11:13.277"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7E5816F-7CE7-418A-8F5C-FD1A2A2D5DC0}" type="datetimeFigureOut">
              <a:rPr lang="tr-TR" smtClean="0"/>
              <a:t>27.05.2025</a:t>
            </a:fld>
            <a:endParaRPr lang="tr-TR"/>
          </a:p>
        </p:txBody>
      </p:sp>
      <p:sp>
        <p:nvSpPr>
          <p:cNvPr id="4" name="Slayt Resmi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345E320-2ABE-429A-B7F4-0EB70511057F}" type="slidenum">
              <a:rPr lang="tr-TR" smtClean="0"/>
              <a:t>‹#›</a:t>
            </a:fld>
            <a:endParaRPr lang="tr-TR"/>
          </a:p>
        </p:txBody>
      </p:sp>
    </p:spTree>
    <p:extLst>
      <p:ext uri="{BB962C8B-B14F-4D97-AF65-F5344CB8AC3E}">
        <p14:creationId xmlns:p14="http://schemas.microsoft.com/office/powerpoint/2010/main" val="32231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325844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364C7FEE-110E-4A29-B7A1-AE62661D0B92}" type="datetimeFigureOut">
              <a:rPr lang="tr-TR" smtClean="0"/>
              <a:t>27.05.2025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48263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318826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896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113454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5272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138053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419585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295717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254197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64C7FEE-110E-4A29-B7A1-AE62661D0B92}" type="datetimeFigureOut">
              <a:rPr lang="tr-TR" smtClean="0"/>
              <a:t>27.05.2025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378595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64C7FEE-110E-4A29-B7A1-AE62661D0B92}" type="datetimeFigureOut">
              <a:rPr lang="tr-TR" smtClean="0"/>
              <a:t>27.05.2025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41530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64C7FEE-110E-4A29-B7A1-AE62661D0B92}" type="datetimeFigureOut">
              <a:rPr lang="tr-TR" smtClean="0"/>
              <a:t>27.05.2025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7997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64C7FEE-110E-4A29-B7A1-AE62661D0B92}" type="datetimeFigureOut">
              <a:rPr lang="tr-TR" smtClean="0"/>
              <a:t>27.05.2025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359187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C7FEE-110E-4A29-B7A1-AE62661D0B92}" type="datetimeFigureOut">
              <a:rPr lang="tr-TR" smtClean="0"/>
              <a:t>27.05.2025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279996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64C7FEE-110E-4A29-B7A1-AE62661D0B92}" type="datetimeFigureOut">
              <a:rPr lang="tr-TR" smtClean="0"/>
              <a:t>27.05.2025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167789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64C7FEE-110E-4A29-B7A1-AE62661D0B92}" type="datetimeFigureOut">
              <a:rPr lang="tr-TR" smtClean="0"/>
              <a:t>27.05.2025</a:t>
            </a:fld>
            <a:endParaRPr lang="tr-TR"/>
          </a:p>
        </p:txBody>
      </p:sp>
      <p:sp>
        <p:nvSpPr>
          <p:cNvPr id="6" name="Footer Placeholder 5"/>
          <p:cNvSpPr>
            <a:spLocks noGrp="1"/>
          </p:cNvSpPr>
          <p:nvPr>
            <p:ph type="ftr" sz="quarter" idx="11"/>
          </p:nvPr>
        </p:nvSpPr>
        <p:spPr>
          <a:xfrm>
            <a:off x="533400" y="6172200"/>
            <a:ext cx="5811724" cy="365125"/>
          </a:xfrm>
        </p:spPr>
        <p:txBody>
          <a:bodyPr/>
          <a:lstStyle/>
          <a:p>
            <a:endParaRPr lang="tr-TR"/>
          </a:p>
        </p:txBody>
      </p:sp>
      <p:sp>
        <p:nvSpPr>
          <p:cNvPr id="7" name="Slide Number Placeholder 6"/>
          <p:cNvSpPr>
            <a:spLocks noGrp="1"/>
          </p:cNvSpPr>
          <p:nvPr>
            <p:ph type="sldNum" sz="quarter" idx="12"/>
          </p:nvPr>
        </p:nvSpPr>
        <p:spPr/>
        <p:txBody>
          <a:bodyPr/>
          <a:lstStyle/>
          <a:p>
            <a:fld id="{6A1F51D2-1F41-424F-861C-46CB14C763E8}" type="slidenum">
              <a:rPr lang="tr-TR" smtClean="0"/>
              <a:t>‹#›</a:t>
            </a:fld>
            <a:endParaRPr lang="tr-TR"/>
          </a:p>
        </p:txBody>
      </p:sp>
    </p:spTree>
    <p:extLst>
      <p:ext uri="{BB962C8B-B14F-4D97-AF65-F5344CB8AC3E}">
        <p14:creationId xmlns:p14="http://schemas.microsoft.com/office/powerpoint/2010/main" val="27730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accent3">
                <a:lumMod val="60000"/>
                <a:lumOff val="40000"/>
              </a:schemeClr>
            </a:gs>
            <a:gs pos="100000">
              <a:schemeClr val="bg2">
                <a:shade val="96000"/>
                <a:satMod val="120000"/>
                <a:lumMod val="90000"/>
              </a:schemeClr>
            </a:gs>
          </a:gsLst>
          <a:path path="circle">
            <a:fillToRect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4C7FEE-110E-4A29-B7A1-AE62661D0B92}" type="datetimeFigureOut">
              <a:rPr lang="tr-TR" smtClean="0"/>
              <a:t>27.05.2025</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A1F51D2-1F41-424F-861C-46CB14C763E8}" type="slidenum">
              <a:rPr lang="tr-TR" smtClean="0"/>
              <a:t>‹#›</a:t>
            </a:fld>
            <a:endParaRPr lang="tr-TR"/>
          </a:p>
        </p:txBody>
      </p:sp>
    </p:spTree>
    <p:extLst>
      <p:ext uri="{BB962C8B-B14F-4D97-AF65-F5344CB8AC3E}">
        <p14:creationId xmlns:p14="http://schemas.microsoft.com/office/powerpoint/2010/main" val="1899859142"/>
      </p:ext>
    </p:extLst>
  </p:cSld>
  <p:clrMap bg1="dk1" tx1="lt1" bg2="dk2" tx2="lt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isbn@ktb.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sbn@ktb.gov.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412776"/>
            <a:ext cx="9129557" cy="1656184"/>
          </a:xfrm>
        </p:spPr>
        <p:txBody>
          <a:bodyPr>
            <a:noAutofit/>
          </a:bodyPr>
          <a:lstStyle/>
          <a:p>
            <a:pPr algn="ct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br>
              <a:rPr lang="tr-TR" sz="6000" b="1" dirty="0">
                <a:solidFill>
                  <a:srgbClr val="FF0000"/>
                </a:solidFill>
                <a:latin typeface="Calibri" panose="020F0502020204030204" pitchFamily="34" charset="0"/>
                <a:cs typeface="Calibri" panose="020F0502020204030204" pitchFamily="34" charset="0"/>
              </a:rPr>
            </a:br>
            <a:r>
              <a:rPr lang="tr-TR" sz="8800" b="1" dirty="0">
                <a:solidFill>
                  <a:schemeClr val="bg2">
                    <a:lumMod val="75000"/>
                  </a:schemeClr>
                </a:solidFill>
                <a:latin typeface="Calibri" panose="020F0502020204030204" pitchFamily="34" charset="0"/>
                <a:cs typeface="Calibri" panose="020F0502020204030204" pitchFamily="34" charset="0"/>
              </a:rPr>
              <a:t>ISBN</a:t>
            </a:r>
            <a:br>
              <a:rPr lang="tr-TR" b="1" dirty="0">
                <a:solidFill>
                  <a:srgbClr val="FF0000"/>
                </a:solidFill>
                <a:latin typeface="Calibri" panose="020F0502020204030204" pitchFamily="34" charset="0"/>
                <a:cs typeface="Calibri" panose="020F0502020204030204" pitchFamily="34" charset="0"/>
              </a:rPr>
            </a:br>
            <a:endParaRPr lang="tr-TR" b="1" dirty="0">
              <a:solidFill>
                <a:srgbClr val="002060"/>
              </a:solidFill>
              <a:effectLst/>
              <a:latin typeface="Calibri" panose="020F0502020204030204" pitchFamily="34" charset="0"/>
              <a:cs typeface="Calibri" panose="020F0502020204030204" pitchFamily="34" charset="0"/>
            </a:endParaRPr>
          </a:p>
        </p:txBody>
      </p:sp>
      <p:sp>
        <p:nvSpPr>
          <p:cNvPr id="3" name="Başlık 1">
            <a:extLst>
              <a:ext uri="{FF2B5EF4-FFF2-40B4-BE49-F238E27FC236}">
                <a16:creationId xmlns:a16="http://schemas.microsoft.com/office/drawing/2014/main" id="{E455F3ED-53DA-4658-BE00-BEA78BB323EE}"/>
              </a:ext>
            </a:extLst>
          </p:cNvPr>
          <p:cNvSpPr txBox="1">
            <a:spLocks/>
          </p:cNvSpPr>
          <p:nvPr/>
        </p:nvSpPr>
        <p:spPr>
          <a:xfrm>
            <a:off x="-237077" y="2924944"/>
            <a:ext cx="9129557" cy="100811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800" dirty="0">
                <a:solidFill>
                  <a:schemeClr val="bg1"/>
                </a:solidFill>
                <a:effectLst/>
              </a:rPr>
              <a:t>  </a:t>
            </a:r>
            <a:r>
              <a:rPr lang="tr-TR" sz="4000" b="1" dirty="0">
                <a:solidFill>
                  <a:schemeClr val="bg2">
                    <a:lumMod val="75000"/>
                  </a:schemeClr>
                </a:solidFill>
                <a:effectLst/>
                <a:latin typeface="Calibri" panose="020F0502020204030204" pitchFamily="34" charset="0"/>
                <a:cs typeface="Calibri" panose="020F0502020204030204" pitchFamily="34" charset="0"/>
              </a:rPr>
              <a:t>International Standard </a:t>
            </a:r>
            <a:r>
              <a:rPr lang="tr-TR" sz="4000" b="1" dirty="0" err="1">
                <a:solidFill>
                  <a:schemeClr val="bg2">
                    <a:lumMod val="75000"/>
                  </a:schemeClr>
                </a:solidFill>
                <a:effectLst/>
                <a:latin typeface="Calibri" panose="020F0502020204030204" pitchFamily="34" charset="0"/>
                <a:cs typeface="Calibri" panose="020F0502020204030204" pitchFamily="34" charset="0"/>
              </a:rPr>
              <a:t>Book</a:t>
            </a:r>
            <a:r>
              <a:rPr lang="tr-TR" sz="4000" b="1" dirty="0">
                <a:solidFill>
                  <a:schemeClr val="bg2">
                    <a:lumMod val="75000"/>
                  </a:schemeClr>
                </a:solidFill>
                <a:effectLst/>
                <a:latin typeface="Calibri" panose="020F0502020204030204" pitchFamily="34" charset="0"/>
                <a:cs typeface="Calibri" panose="020F0502020204030204" pitchFamily="34" charset="0"/>
              </a:rPr>
              <a:t> </a:t>
            </a:r>
            <a:r>
              <a:rPr lang="tr-TR" sz="4000" b="1" dirty="0" err="1">
                <a:solidFill>
                  <a:schemeClr val="bg2">
                    <a:lumMod val="75000"/>
                  </a:schemeClr>
                </a:solidFill>
                <a:effectLst/>
                <a:latin typeface="Calibri" panose="020F0502020204030204" pitchFamily="34" charset="0"/>
                <a:cs typeface="Calibri" panose="020F0502020204030204" pitchFamily="34" charset="0"/>
              </a:rPr>
              <a:t>Number</a:t>
            </a:r>
            <a:endParaRPr lang="tr-TR" sz="5100" b="1" dirty="0">
              <a:solidFill>
                <a:schemeClr val="bg2">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983275"/>
      </p:ext>
    </p:extLst>
  </p:cSld>
  <p:clrMapOvr>
    <a:masterClrMapping/>
  </p:clrMapOvr>
  <mc:AlternateContent xmlns:mc="http://schemas.openxmlformats.org/markup-compatibility/2006" xmlns:p14="http://schemas.microsoft.com/office/powerpoint/2010/main">
    <mc:Choice Requires="p14">
      <p:transition spd="slow" p14:dur="2000" advTm="6611"/>
    </mc:Choice>
    <mc:Fallback xmlns="">
      <p:transition spd="slow" advTm="66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6893" y="188640"/>
            <a:ext cx="9145015" cy="720081"/>
          </a:xfrm>
        </p:spPr>
        <p:txBody>
          <a:bodyPr>
            <a:noAutofit/>
          </a:bodyPr>
          <a:lstStyle/>
          <a:p>
            <a:r>
              <a:rPr lang="tr-TR" sz="3600" b="1" dirty="0">
                <a:solidFill>
                  <a:schemeClr val="bg2">
                    <a:lumMod val="75000"/>
                  </a:schemeClr>
                </a:solidFill>
                <a:latin typeface="Calibri" panose="020F0502020204030204" pitchFamily="34" charset="0"/>
                <a:cs typeface="Calibri" panose="020F0502020204030204" pitchFamily="34" charset="0"/>
              </a:rPr>
              <a:t>ISBN hangi türde materyale atanmaz?</a:t>
            </a:r>
          </a:p>
        </p:txBody>
      </p:sp>
      <p:sp>
        <p:nvSpPr>
          <p:cNvPr id="3" name="İçerik Yer Tutucusu 2"/>
          <p:cNvSpPr>
            <a:spLocks noGrp="1"/>
          </p:cNvSpPr>
          <p:nvPr>
            <p:ph idx="1"/>
          </p:nvPr>
        </p:nvSpPr>
        <p:spPr>
          <a:xfrm>
            <a:off x="426893" y="980728"/>
            <a:ext cx="8249564" cy="5688632"/>
          </a:xfrm>
        </p:spPr>
        <p:txBody>
          <a:bodyPr>
            <a:normAutofit fontScale="32500" lnSpcReduction="20000"/>
          </a:bodyPr>
          <a:lstStyle/>
          <a:p>
            <a:pPr lvl="0" algn="just"/>
            <a:r>
              <a:rPr lang="tr-TR" sz="4300" dirty="0"/>
              <a:t>Gazete, dergi, fihrist, yıllık rapor ve benzeri süreli yayınlar,</a:t>
            </a:r>
          </a:p>
          <a:p>
            <a:pPr lvl="0" algn="just"/>
            <a:r>
              <a:rPr lang="tr-TR" sz="4300" dirty="0"/>
              <a:t>Ciltsiz, basılı ya da el yazısı metinler; soyut olarak eserin kendisi, müsveddeleri ile salt metin halindeki umuma açılmamış nüshaları,</a:t>
            </a:r>
          </a:p>
          <a:p>
            <a:pPr lvl="0" algn="just"/>
            <a:r>
              <a:rPr lang="tr-TR" sz="4300" dirty="0"/>
              <a:t>Yalnızca reklamcılık ve pazarlama veya tanıtım amaçlı tasarlanan basılı veya dijital materyaller,</a:t>
            </a:r>
          </a:p>
          <a:p>
            <a:pPr lvl="0" algn="just"/>
            <a:r>
              <a:rPr lang="tr-TR" sz="4300" dirty="0"/>
              <a:t> Metin içeren müzik konulu kitaplar dışındaki basılı müzik eserleri veya yalnızca nota içeren kitaplar,</a:t>
            </a:r>
          </a:p>
          <a:p>
            <a:pPr lvl="0" algn="just"/>
            <a:r>
              <a:rPr lang="tr-TR" sz="4300" dirty="0"/>
              <a:t>Eser adı ve metin içermeyen sanat kitapları ve sergi katalogları,</a:t>
            </a:r>
          </a:p>
          <a:p>
            <a:pPr lvl="0" algn="just"/>
            <a:r>
              <a:rPr lang="tr-TR" sz="4300" dirty="0"/>
              <a:t>Metin içermeyen ajanda, takvim ve defterler,</a:t>
            </a:r>
          </a:p>
          <a:p>
            <a:pPr lvl="0" algn="just"/>
            <a:r>
              <a:rPr lang="tr-TR" sz="4300" dirty="0"/>
              <a:t>Dijital ya da basılı özgeçmiş gibi kişisel belgeler,</a:t>
            </a:r>
          </a:p>
          <a:p>
            <a:pPr lvl="0" algn="just"/>
            <a:r>
              <a:rPr lang="tr-TR" sz="4300" dirty="0"/>
              <a:t>Tebrik kartları,</a:t>
            </a:r>
          </a:p>
          <a:p>
            <a:pPr lvl="0" algn="just"/>
            <a:r>
              <a:rPr lang="tr-TR" sz="4300" dirty="0"/>
              <a:t>Müzik ses kayıtları,</a:t>
            </a:r>
          </a:p>
          <a:p>
            <a:pPr lvl="0" algn="just"/>
            <a:r>
              <a:rPr lang="tr-TR" sz="4300" dirty="0"/>
              <a:t>Eğitim veya öğretim dışında herhangi bir amaç için tasarlanmış yazılım, film, video, DVD, asetat türündeki yayınlar,</a:t>
            </a:r>
          </a:p>
          <a:p>
            <a:pPr lvl="0" algn="just"/>
            <a:r>
              <a:rPr lang="tr-TR" sz="4300" dirty="0"/>
              <a:t>Dijital bülten panoları</a:t>
            </a:r>
          </a:p>
          <a:p>
            <a:pPr lvl="0" algn="just"/>
            <a:r>
              <a:rPr lang="tr-TR" sz="4300" dirty="0"/>
              <a:t>E-postalar ve diğer dijital yazışmalar</a:t>
            </a:r>
          </a:p>
          <a:p>
            <a:pPr lvl="0" algn="just"/>
            <a:r>
              <a:rPr lang="tr-TR" sz="4300" dirty="0"/>
              <a:t>Oyunlar</a:t>
            </a:r>
          </a:p>
          <a:p>
            <a:pPr lvl="0" algn="just"/>
            <a:r>
              <a:rPr lang="tr-TR" sz="4300" dirty="0"/>
              <a:t>Dağıtıma girmeyecek, sadece belirli kişi ya da kişilerin kullanımı için hazırlanan kitaplar</a:t>
            </a:r>
          </a:p>
          <a:p>
            <a:pPr lvl="0" algn="just"/>
            <a:r>
              <a:rPr lang="tr-TR" sz="4300" dirty="0"/>
              <a:t>İnternet ortamındaki dijital monografik yayınlara erişimde kullanılan </a:t>
            </a:r>
            <a:r>
              <a:rPr lang="tr-TR" sz="4300" dirty="0" err="1"/>
              <a:t>yazılımsal</a:t>
            </a:r>
            <a:r>
              <a:rPr lang="tr-TR" sz="4300" dirty="0"/>
              <a:t> lisans anahtar kuponları,</a:t>
            </a:r>
          </a:p>
          <a:p>
            <a:endParaRPr lang="tr-TR" dirty="0"/>
          </a:p>
        </p:txBody>
      </p:sp>
    </p:spTree>
    <p:extLst>
      <p:ext uri="{BB962C8B-B14F-4D97-AF65-F5344CB8AC3E}">
        <p14:creationId xmlns:p14="http://schemas.microsoft.com/office/powerpoint/2010/main" val="1353198992"/>
      </p:ext>
    </p:extLst>
  </p:cSld>
  <p:clrMapOvr>
    <a:masterClrMapping/>
  </p:clrMapOvr>
  <mc:AlternateContent xmlns:mc="http://schemas.openxmlformats.org/markup-compatibility/2006" xmlns:p14="http://schemas.microsoft.com/office/powerpoint/2010/main">
    <mc:Choice Requires="p14">
      <p:transition spd="slow" p14:dur="2000" advTm="25123"/>
    </mc:Choice>
    <mc:Fallback xmlns="">
      <p:transition spd="slow" advTm="251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620689"/>
            <a:ext cx="8003232" cy="562075"/>
          </a:xfrm>
        </p:spPr>
        <p:txBody>
          <a:bodyPr>
            <a:no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Bir yayına ISBN nasıl alınır ?</a:t>
            </a:r>
          </a:p>
        </p:txBody>
      </p:sp>
      <p:sp>
        <p:nvSpPr>
          <p:cNvPr id="3" name="İçerik Yer Tutucusu 2"/>
          <p:cNvSpPr>
            <a:spLocks noGrp="1"/>
          </p:cNvSpPr>
          <p:nvPr>
            <p:ph idx="1"/>
          </p:nvPr>
        </p:nvSpPr>
        <p:spPr>
          <a:xfrm>
            <a:off x="899592" y="473175"/>
            <a:ext cx="7416824" cy="795585"/>
          </a:xfrm>
        </p:spPr>
        <p:txBody>
          <a:bodyPr>
            <a:normAutofit fontScale="25000" lnSpcReduction="20000"/>
          </a:bodyPr>
          <a:lstStyle/>
          <a:p>
            <a:pPr marL="0" indent="0">
              <a:buNone/>
            </a:pPr>
            <a:endParaRPr lang="tr-TR" sz="64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endParaRPr lang="tr-TR" sz="7200" dirty="0"/>
          </a:p>
          <a:p>
            <a:pPr marL="0" indent="0">
              <a:buNone/>
            </a:pPr>
            <a:r>
              <a:rPr lang="tr-TR" sz="7200" dirty="0"/>
              <a:t>Kurumsal ve yazar yayımcılar </a:t>
            </a:r>
            <a:r>
              <a:rPr lang="tr-TR" sz="7200" b="1" dirty="0"/>
              <a:t>ekygm.gov.tr</a:t>
            </a:r>
            <a:r>
              <a:rPr lang="tr-TR" sz="7200" dirty="0"/>
              <a:t> adresimizden online olarak ISBN/ISSN başvurusu yapabilirler. </a:t>
            </a:r>
          </a:p>
          <a:p>
            <a:pPr marL="0" indent="0">
              <a:buNone/>
            </a:pPr>
            <a:endParaRPr lang="tr-TR" sz="7200" dirty="0"/>
          </a:p>
          <a:p>
            <a:pPr lvl="0" algn="just"/>
            <a:r>
              <a:rPr lang="tr-TR" sz="7200" dirty="0"/>
              <a:t>Yayınevleri, kamu kurumları, belediyeler, dernekler vb. kurumların yayın yapabilmeleri ve ISBN başvurusunda bulunabilmeleri için </a:t>
            </a:r>
            <a:r>
              <a:rPr lang="tr-TR" sz="7200" u="sng" dirty="0"/>
              <a:t>faaliyet alanında “</a:t>
            </a:r>
            <a:r>
              <a:rPr lang="tr-TR" sz="7200" b="1" u="sng" dirty="0"/>
              <a:t>yayınevi</a:t>
            </a:r>
            <a:r>
              <a:rPr lang="tr-TR" sz="7200" u="sng" dirty="0"/>
              <a:t>” geçen bir sertifika edinmeleri zorunludur. </a:t>
            </a:r>
          </a:p>
          <a:p>
            <a:pPr lvl="0" algn="just"/>
            <a:endParaRPr lang="tr-TR" sz="7200" u="sng" dirty="0"/>
          </a:p>
          <a:p>
            <a:pPr lvl="0" algn="just"/>
            <a:r>
              <a:rPr lang="tr-TR" sz="7200" dirty="0"/>
              <a:t>Telif Hakları Genel Müdürlüğümüzden alınan ve her dört yılda bir yenilenen sertifika, sistemimize doğrudan yansımakta; ayrıca sertifikanın bir kopyası istenmemektedir. </a:t>
            </a:r>
          </a:p>
          <a:p>
            <a:pPr marL="0" lvl="0" indent="0" algn="just">
              <a:buClr>
                <a:srgbClr val="72A376"/>
              </a:buClr>
              <a:buNone/>
            </a:pPr>
            <a:endParaRPr lang="tr-TR" sz="7200" dirty="0"/>
          </a:p>
          <a:p>
            <a:pPr lvl="0" algn="just"/>
            <a:r>
              <a:rPr lang="tr-TR" sz="7200" dirty="0"/>
              <a:t>Yazar yayımcılar sertifika edinmeksizin başvuru yapabilirler.</a:t>
            </a:r>
          </a:p>
          <a:p>
            <a:pPr marL="0" indent="0">
              <a:buNone/>
            </a:pPr>
            <a:endParaRPr lang="tr-TR" sz="6400" dirty="0"/>
          </a:p>
          <a:p>
            <a:pPr marL="0" indent="0">
              <a:buNone/>
            </a:pPr>
            <a:endParaRPr lang="tr-TR" sz="6400" dirty="0"/>
          </a:p>
          <a:p>
            <a:pPr marL="0" indent="0">
              <a:buNone/>
            </a:pPr>
            <a:endParaRPr lang="tr-TR" sz="1800" dirty="0"/>
          </a:p>
        </p:txBody>
      </p:sp>
    </p:spTree>
    <p:extLst>
      <p:ext uri="{BB962C8B-B14F-4D97-AF65-F5344CB8AC3E}">
        <p14:creationId xmlns:p14="http://schemas.microsoft.com/office/powerpoint/2010/main" val="29553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5CE1C77-54D0-4CC5-A19E-0AFC7E5AD639}"/>
              </a:ext>
            </a:extLst>
          </p:cNvPr>
          <p:cNvPicPr>
            <a:picLocks noGrp="1" noChangeAspect="1"/>
          </p:cNvPicPr>
          <p:nvPr>
            <p:ph idx="1"/>
          </p:nvPr>
        </p:nvPicPr>
        <p:blipFill>
          <a:blip r:embed="rId2"/>
          <a:stretch>
            <a:fillRect/>
          </a:stretch>
        </p:blipFill>
        <p:spPr>
          <a:xfrm>
            <a:off x="611188" y="1199650"/>
            <a:ext cx="7921625" cy="3977687"/>
          </a:xfrm>
        </p:spPr>
      </p:pic>
    </p:spTree>
    <p:extLst>
      <p:ext uri="{BB962C8B-B14F-4D97-AF65-F5344CB8AC3E}">
        <p14:creationId xmlns:p14="http://schemas.microsoft.com/office/powerpoint/2010/main" val="392193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8396" y="409487"/>
            <a:ext cx="7787208" cy="605577"/>
          </a:xfrm>
        </p:spPr>
        <p:txBody>
          <a:bodyPr>
            <a:no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Sisteme giriş</a:t>
            </a:r>
          </a:p>
        </p:txBody>
      </p:sp>
      <p:sp>
        <p:nvSpPr>
          <p:cNvPr id="3" name="İçerik Yer Tutucusu 2"/>
          <p:cNvSpPr>
            <a:spLocks noGrp="1"/>
          </p:cNvSpPr>
          <p:nvPr>
            <p:ph idx="1"/>
          </p:nvPr>
        </p:nvSpPr>
        <p:spPr>
          <a:xfrm>
            <a:off x="899592" y="1052738"/>
            <a:ext cx="8291264" cy="5361459"/>
          </a:xfrm>
        </p:spPr>
        <p:txBody>
          <a:bodyPr>
            <a:normAutofit/>
          </a:bodyPr>
          <a:lstStyle/>
          <a:p>
            <a:pPr marL="0" indent="0">
              <a:buNone/>
            </a:pPr>
            <a:endParaRPr lang="tr-TR" sz="1800" dirty="0"/>
          </a:p>
          <a:p>
            <a:r>
              <a:rPr lang="tr-TR" sz="1800" dirty="0"/>
              <a:t>“</a:t>
            </a:r>
            <a:r>
              <a:rPr lang="tr-TR" sz="1800" b="1" dirty="0"/>
              <a:t>ISBN-ISSN Başvurusu - Yayın Standartları ve Derleme Bilgi Sistemi</a:t>
            </a:r>
            <a:r>
              <a:rPr lang="tr-TR" sz="1800" dirty="0"/>
              <a:t>” başlığına tıklanır</a:t>
            </a:r>
            <a:r>
              <a:rPr lang="tr-TR" sz="1800" b="1" dirty="0"/>
              <a:t>; e-devlet şifresi </a:t>
            </a:r>
            <a:r>
              <a:rPr lang="tr-TR" sz="1800" dirty="0"/>
              <a:t>ile giriş yapılır.</a:t>
            </a:r>
          </a:p>
          <a:p>
            <a:pPr marL="0" indent="0">
              <a:buNone/>
            </a:pPr>
            <a:endParaRPr lang="tr-TR" sz="1800" dirty="0"/>
          </a:p>
        </p:txBody>
      </p:sp>
      <p:pic>
        <p:nvPicPr>
          <p:cNvPr id="4" name="Resim 3"/>
          <p:cNvPicPr/>
          <p:nvPr/>
        </p:nvPicPr>
        <p:blipFill>
          <a:blip r:embed="rId2"/>
          <a:stretch>
            <a:fillRect/>
          </a:stretch>
        </p:blipFill>
        <p:spPr>
          <a:xfrm>
            <a:off x="755576" y="1745300"/>
            <a:ext cx="7344816" cy="4065315"/>
          </a:xfrm>
          <a:prstGeom prst="rect">
            <a:avLst/>
          </a:prstGeom>
        </p:spPr>
      </p:pic>
    </p:spTree>
    <p:extLst>
      <p:ext uri="{BB962C8B-B14F-4D97-AF65-F5344CB8AC3E}">
        <p14:creationId xmlns:p14="http://schemas.microsoft.com/office/powerpoint/2010/main" val="183778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32505" y="548680"/>
            <a:ext cx="7612247" cy="936104"/>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Sisteme giriş</a:t>
            </a:r>
          </a:p>
        </p:txBody>
      </p:sp>
      <p:sp>
        <p:nvSpPr>
          <p:cNvPr id="2" name="İçerik Yer Tutucusu 1"/>
          <p:cNvSpPr>
            <a:spLocks noGrp="1"/>
          </p:cNvSpPr>
          <p:nvPr>
            <p:ph idx="1"/>
          </p:nvPr>
        </p:nvSpPr>
        <p:spPr>
          <a:xfrm>
            <a:off x="699247" y="1700808"/>
            <a:ext cx="7745505" cy="3877815"/>
          </a:xfrm>
        </p:spPr>
        <p:txBody>
          <a:bodyPr>
            <a:normAutofit/>
          </a:bodyPr>
          <a:lstStyle/>
          <a:p>
            <a:pPr lvl="0" algn="just"/>
            <a:r>
              <a:rPr lang="tr-TR" sz="1900" dirty="0"/>
              <a:t>e-devlet şifresi aşamasından sonra, giriş yapan kişinin ad, </a:t>
            </a:r>
            <a:r>
              <a:rPr lang="tr-TR" sz="1900" dirty="0" err="1"/>
              <a:t>soyad</a:t>
            </a:r>
            <a:r>
              <a:rPr lang="tr-TR" sz="1900" dirty="0"/>
              <a:t> ve adres bilgileri ekrana otomatik olarak gelir. Veriler güncellenmeli ve kaydedilmelidir. E-posta adresine gelen aktivasyon mailine tıklandığında, sistemde kayıtlı bir kullanıcı olunur.</a:t>
            </a:r>
          </a:p>
          <a:p>
            <a:pPr lvl="0" algn="just"/>
            <a:endParaRPr lang="tr-TR" sz="1900" dirty="0"/>
          </a:p>
          <a:p>
            <a:pPr lvl="0" algn="just"/>
            <a:r>
              <a:rPr lang="tr-TR" sz="1900" dirty="0"/>
              <a:t>ISBN başvurusu yapılabilmesi için, öncelikle sistemde kayıtlı bir yayımcı olunmalıdır. Sistemde kayıtlı bir yayımcı değilseniz «</a:t>
            </a:r>
            <a:r>
              <a:rPr lang="tr-TR" sz="1900" b="1" dirty="0"/>
              <a:t>Yayımcı İşlemleri</a:t>
            </a:r>
            <a:r>
              <a:rPr lang="tr-TR" sz="1900" dirty="0"/>
              <a:t>» menüsünden «</a:t>
            </a:r>
            <a:r>
              <a:rPr lang="tr-TR" sz="1900" b="1" dirty="0"/>
              <a:t>Yeni Yayımcı Başvurusu</a:t>
            </a:r>
            <a:r>
              <a:rPr lang="tr-TR" sz="1900" dirty="0"/>
              <a:t>» yapmalısınız.</a:t>
            </a:r>
          </a:p>
          <a:p>
            <a:endParaRPr lang="tr-TR" dirty="0"/>
          </a:p>
        </p:txBody>
      </p:sp>
    </p:spTree>
    <p:extLst>
      <p:ext uri="{BB962C8B-B14F-4D97-AF65-F5344CB8AC3E}">
        <p14:creationId xmlns:p14="http://schemas.microsoft.com/office/powerpoint/2010/main" val="258530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6865" y="548680"/>
            <a:ext cx="7828271" cy="1164580"/>
          </a:xfrm>
        </p:spPr>
        <p:txBody>
          <a:bodyPr>
            <a:noAutofit/>
          </a:bodyPr>
          <a:lstStyle/>
          <a:p>
            <a:r>
              <a:rPr lang="tr-TR" sz="3600" b="1" dirty="0">
                <a:solidFill>
                  <a:schemeClr val="bg2">
                    <a:lumMod val="75000"/>
                  </a:schemeClr>
                </a:solidFill>
                <a:latin typeface="Calibri" panose="020F0502020204030204" pitchFamily="34" charset="0"/>
                <a:cs typeface="Calibri" panose="020F0502020204030204" pitchFamily="34" charset="0"/>
              </a:rPr>
              <a:t>Yeni yayımcı başvurusu (Kurumsal)</a:t>
            </a:r>
          </a:p>
        </p:txBody>
      </p:sp>
      <p:sp>
        <p:nvSpPr>
          <p:cNvPr id="3" name="İçerik Yer Tutucusu 2"/>
          <p:cNvSpPr>
            <a:spLocks noGrp="1"/>
          </p:cNvSpPr>
          <p:nvPr>
            <p:ph idx="1"/>
          </p:nvPr>
        </p:nvSpPr>
        <p:spPr>
          <a:xfrm>
            <a:off x="755576" y="1484784"/>
            <a:ext cx="7529481" cy="4381871"/>
          </a:xfrm>
        </p:spPr>
        <p:txBody>
          <a:bodyPr>
            <a:normAutofit/>
          </a:bodyPr>
          <a:lstStyle/>
          <a:p>
            <a:r>
              <a:rPr lang="tr-TR" dirty="0"/>
              <a:t>“</a:t>
            </a:r>
            <a:r>
              <a:rPr lang="tr-TR" b="1" dirty="0"/>
              <a:t>Yayımcı İşlemleri</a:t>
            </a:r>
            <a:r>
              <a:rPr lang="tr-TR" dirty="0"/>
              <a:t>” menüsünden “</a:t>
            </a:r>
            <a:r>
              <a:rPr lang="tr-TR" b="1" dirty="0"/>
              <a:t>Yeni Yayımcı </a:t>
            </a:r>
            <a:r>
              <a:rPr lang="tr-TR" b="1" dirty="0" err="1"/>
              <a:t>Başvurusu</a:t>
            </a:r>
            <a:r>
              <a:rPr lang="tr-TR" dirty="0" err="1"/>
              <a:t>”na</a:t>
            </a:r>
            <a:r>
              <a:rPr lang="tr-TR" dirty="0"/>
              <a:t> tıklayarak yayınevi, kurumsal yayımcı türlerinden birini </a:t>
            </a:r>
            <a:r>
              <a:rPr lang="tr-TR" b="1" dirty="0"/>
              <a:t>seçmelisiniz</a:t>
            </a:r>
            <a:r>
              <a:rPr lang="tr-TR" dirty="0"/>
              <a:t>. </a:t>
            </a:r>
          </a:p>
          <a:p>
            <a:endParaRPr lang="tr-TR" dirty="0"/>
          </a:p>
          <a:p>
            <a:r>
              <a:rPr lang="tr-TR" dirty="0"/>
              <a:t>Sonraki aşamada vergi numarasının girilmesi akabinde ekrana kurumsal yayımcı bilgileri yani firma adı ve iletişim verileri gelir. Yansıyan veriler ile kayıt tamamlanır.</a:t>
            </a:r>
          </a:p>
          <a:p>
            <a:endParaRPr lang="tr-TR" dirty="0"/>
          </a:p>
        </p:txBody>
      </p:sp>
    </p:spTree>
    <p:extLst>
      <p:ext uri="{BB962C8B-B14F-4D97-AF65-F5344CB8AC3E}">
        <p14:creationId xmlns:p14="http://schemas.microsoft.com/office/powerpoint/2010/main" val="245341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7255" y="476672"/>
            <a:ext cx="10081120" cy="1126259"/>
          </a:xfrm>
        </p:spPr>
        <p:txBody>
          <a:bodyPr>
            <a:noAutofit/>
          </a:bodyPr>
          <a:lstStyle/>
          <a:p>
            <a:r>
              <a:rPr lang="tr-TR" sz="3600" b="1" dirty="0">
                <a:solidFill>
                  <a:schemeClr val="bg2">
                    <a:lumMod val="75000"/>
                  </a:schemeClr>
                </a:solidFill>
                <a:latin typeface="Calibri" panose="020F0502020204030204" pitchFamily="34" charset="0"/>
                <a:cs typeface="Calibri" panose="020F0502020204030204" pitchFamily="34" charset="0"/>
              </a:rPr>
              <a:t>Yeni yayımcı başvurusu </a:t>
            </a:r>
            <a:br>
              <a:rPr lang="tr-TR" sz="3600" b="1" dirty="0">
                <a:solidFill>
                  <a:schemeClr val="bg2">
                    <a:lumMod val="75000"/>
                  </a:schemeClr>
                </a:solidFill>
                <a:latin typeface="Calibri" panose="020F0502020204030204" pitchFamily="34" charset="0"/>
                <a:cs typeface="Calibri" panose="020F0502020204030204" pitchFamily="34" charset="0"/>
              </a:rPr>
            </a:br>
            <a:r>
              <a:rPr lang="tr-TR" sz="3600" b="1" dirty="0">
                <a:solidFill>
                  <a:schemeClr val="bg2">
                    <a:lumMod val="75000"/>
                  </a:schemeClr>
                </a:solidFill>
                <a:latin typeface="Calibri" panose="020F0502020204030204" pitchFamily="34" charset="0"/>
                <a:cs typeface="Calibri" panose="020F0502020204030204" pitchFamily="34" charset="0"/>
              </a:rPr>
              <a:t>(Yazar Yayımcı)</a:t>
            </a:r>
          </a:p>
        </p:txBody>
      </p:sp>
      <p:sp>
        <p:nvSpPr>
          <p:cNvPr id="2" name="İçerik Yer Tutucusu 1"/>
          <p:cNvSpPr>
            <a:spLocks noGrp="1"/>
          </p:cNvSpPr>
          <p:nvPr>
            <p:ph idx="1"/>
          </p:nvPr>
        </p:nvSpPr>
        <p:spPr>
          <a:xfrm>
            <a:off x="646584" y="1700808"/>
            <a:ext cx="7850832" cy="4282425"/>
          </a:xfrm>
        </p:spPr>
        <p:txBody>
          <a:bodyPr>
            <a:normAutofit/>
          </a:bodyPr>
          <a:lstStyle/>
          <a:p>
            <a:pPr algn="just"/>
            <a:r>
              <a:rPr lang="tr-TR" dirty="0"/>
              <a:t>Yalnızca eser sahipleri yazar yayımcı olabilirler. «</a:t>
            </a:r>
            <a:r>
              <a:rPr lang="tr-TR" b="1" dirty="0"/>
              <a:t>Yayımcı İşlemleri</a:t>
            </a:r>
            <a:r>
              <a:rPr lang="tr-TR" dirty="0"/>
              <a:t>», «</a:t>
            </a:r>
            <a:r>
              <a:rPr lang="tr-TR" b="1" dirty="0"/>
              <a:t>Yeni Yayımcı </a:t>
            </a:r>
            <a:r>
              <a:rPr lang="tr-TR" b="1" dirty="0" err="1"/>
              <a:t>Başvurusu</a:t>
            </a:r>
            <a:r>
              <a:rPr lang="tr-TR" dirty="0" err="1"/>
              <a:t>»na</a:t>
            </a:r>
            <a:r>
              <a:rPr lang="tr-TR" dirty="0"/>
              <a:t> tıklanarak «</a:t>
            </a:r>
            <a:r>
              <a:rPr lang="tr-TR" b="1" dirty="0"/>
              <a:t>Yazar Yayımcı</a:t>
            </a:r>
            <a:r>
              <a:rPr lang="tr-TR" dirty="0"/>
              <a:t>» seçilmeli ve kaydedilmelidir. </a:t>
            </a:r>
          </a:p>
          <a:p>
            <a:pPr algn="just"/>
            <a:r>
              <a:rPr lang="tr-TR" dirty="0"/>
              <a:t>Bu işlem sonucunda yazar yayımcılar başka bir işleme gerek kalmadan sistemimizde tanımlanmış olur.</a:t>
            </a:r>
          </a:p>
          <a:p>
            <a:pPr algn="just"/>
            <a:r>
              <a:rPr lang="tr-TR" dirty="0"/>
              <a:t>Şahıslar tarafından yazarı olmadıkları eserler için yapılan yazar yayımcı başvuruları reddedilir.</a:t>
            </a:r>
          </a:p>
          <a:p>
            <a:pPr marL="0" indent="0" algn="just">
              <a:buNone/>
            </a:pPr>
            <a:r>
              <a:rPr lang="tr-TR" sz="1500" dirty="0"/>
              <a:t>	Örneğin:  Sabahattin Ali’nin «Kürk Mantolu Madonna» adlı kitabı için yazar 	yayımcı olarak başvuruda bulunulamaz. </a:t>
            </a:r>
          </a:p>
        </p:txBody>
      </p:sp>
    </p:spTree>
    <p:extLst>
      <p:ext uri="{BB962C8B-B14F-4D97-AF65-F5344CB8AC3E}">
        <p14:creationId xmlns:p14="http://schemas.microsoft.com/office/powerpoint/2010/main" val="349591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49141" y="364109"/>
            <a:ext cx="6589199" cy="1280891"/>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 Başvurusu</a:t>
            </a:r>
          </a:p>
        </p:txBody>
      </p:sp>
      <p:sp>
        <p:nvSpPr>
          <p:cNvPr id="3" name="İçerik Yer Tutucusu 2"/>
          <p:cNvSpPr>
            <a:spLocks noGrp="1"/>
          </p:cNvSpPr>
          <p:nvPr>
            <p:ph idx="1"/>
          </p:nvPr>
        </p:nvSpPr>
        <p:spPr>
          <a:xfrm>
            <a:off x="824316" y="1645000"/>
            <a:ext cx="7132057" cy="4032448"/>
          </a:xfrm>
        </p:spPr>
        <p:txBody>
          <a:bodyPr>
            <a:normAutofit fontScale="92500" lnSpcReduction="10000"/>
          </a:bodyPr>
          <a:lstStyle/>
          <a:p>
            <a:pPr algn="just"/>
            <a:r>
              <a:rPr lang="tr-TR" sz="2100" dirty="0"/>
              <a:t>Kurumsal yayımcılar için ISBN başvurusu  sertifika sahibi veya yayımcı yetkilileri tarafından gerçekleştirilebilir.</a:t>
            </a:r>
          </a:p>
          <a:p>
            <a:pPr algn="just"/>
            <a:endParaRPr lang="tr-TR" sz="2100" dirty="0"/>
          </a:p>
          <a:p>
            <a:pPr algn="just"/>
            <a:r>
              <a:rPr lang="tr-TR" sz="2100" dirty="0"/>
              <a:t>“</a:t>
            </a:r>
            <a:r>
              <a:rPr lang="tr-TR" sz="2100" b="1" dirty="0"/>
              <a:t>ISBN İşlemleri</a:t>
            </a:r>
            <a:r>
              <a:rPr lang="tr-TR" sz="2100" dirty="0"/>
              <a:t>” menüsünden “</a:t>
            </a:r>
            <a:r>
              <a:rPr lang="tr-TR" sz="2100" b="1" dirty="0"/>
              <a:t>ISBN Başvuru </a:t>
            </a:r>
            <a:r>
              <a:rPr lang="tr-TR" sz="2100" b="1" dirty="0" err="1"/>
              <a:t>Formu</a:t>
            </a:r>
            <a:r>
              <a:rPr lang="tr-TR" sz="2100" dirty="0" err="1"/>
              <a:t>”na</a:t>
            </a:r>
            <a:r>
              <a:rPr lang="tr-TR" sz="2100" dirty="0"/>
              <a:t> tıklanarak ilgili alanlar doldurulur. Bu formda ortam türü, eser adı, yazar adı, kağıt ve cilt tipi vb. ortalama 23 alana bilgi girilmesi istenmektedir. </a:t>
            </a:r>
          </a:p>
          <a:p>
            <a:pPr marL="0" indent="0" algn="just">
              <a:buNone/>
            </a:pPr>
            <a:endParaRPr lang="tr-TR" sz="2100" dirty="0"/>
          </a:p>
          <a:p>
            <a:pPr algn="just"/>
            <a:r>
              <a:rPr lang="tr-TR" sz="2100" dirty="0"/>
              <a:t>Başvurular mesai saatleri  içinde personelimizce incelenerek değerlendirilir; uygun olması halinde onay verilerek numara atanır. Kullanıcılarımız, </a:t>
            </a:r>
            <a:r>
              <a:rPr lang="tr-TR" sz="2100" b="1" dirty="0"/>
              <a:t>“ISBN Almış Eserlerim” </a:t>
            </a:r>
            <a:r>
              <a:rPr lang="tr-TR" sz="2100" dirty="0"/>
              <a:t>menüsünden atanan numaraları görebilirler. </a:t>
            </a:r>
          </a:p>
          <a:p>
            <a:endParaRPr lang="tr-TR" dirty="0"/>
          </a:p>
        </p:txBody>
      </p:sp>
    </p:spTree>
    <p:extLst>
      <p:ext uri="{BB962C8B-B14F-4D97-AF65-F5344CB8AC3E}">
        <p14:creationId xmlns:p14="http://schemas.microsoft.com/office/powerpoint/2010/main" val="41192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340768"/>
            <a:ext cx="6554867" cy="3767670"/>
          </a:xfrm>
        </p:spPr>
        <p:txBody>
          <a:bodyPr>
            <a:normAutofit/>
          </a:bodyPr>
          <a:lstStyle/>
          <a:p>
            <a:pPr algn="just"/>
            <a:r>
              <a:rPr lang="tr-TR" dirty="0"/>
              <a:t>Talep doğrultusunda; yazılımımızda, ISBN almış eserlere ait ISBN formlarının kopyalanmasına imkan getirilmiştir. Çok ciltli ya da set türündeki eserlerin her bir ürünü için ayrı ayrı başvuru formu doldurulması yerine kopyalama yöntemi uygulanabilmektedir. Ayrıca, ISBN almış basılı bir eserin dijital versiyonu için de başvuru formu kopyalanabilmektedir. </a:t>
            </a:r>
          </a:p>
          <a:p>
            <a:pPr algn="just"/>
            <a:r>
              <a:rPr lang="tr-TR" dirty="0"/>
              <a:t>ISBN başvurularında, eserlerin fiyat bilgisi girişi ile iç kapak, dış kapak ve içerik bilgilerinin sisteme yüklenmesi için ilgili alanlar yazılıma eklenmiştir. </a:t>
            </a:r>
          </a:p>
        </p:txBody>
      </p:sp>
    </p:spTree>
    <p:extLst>
      <p:ext uri="{BB962C8B-B14F-4D97-AF65-F5344CB8AC3E}">
        <p14:creationId xmlns:p14="http://schemas.microsoft.com/office/powerpoint/2010/main" val="284333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340768"/>
            <a:ext cx="6554867" cy="3767670"/>
          </a:xfrm>
        </p:spPr>
        <p:txBody>
          <a:bodyPr>
            <a:normAutofit lnSpcReduction="10000"/>
          </a:bodyPr>
          <a:lstStyle/>
          <a:p>
            <a:pPr algn="just"/>
            <a:r>
              <a:rPr lang="tr-TR" dirty="0"/>
              <a:t>Yayımcılar tarafından yayınlanmasından vazgeçilen eserler için sistemden iptal talebinde bulunulabilmektedir. İptal işlemlerinde hata yapılmasını önlemek amacıyla, iptal talebinde bulunulurken ilgili ekrana gerekçe alanı eklenmiştir. Gerekçe alanında belirtilen «mükerrer ISBN </a:t>
            </a:r>
            <a:r>
              <a:rPr lang="tr-TR" dirty="0" err="1"/>
              <a:t>almı</a:t>
            </a:r>
            <a:r>
              <a:rPr lang="tr-TR" dirty="0"/>
              <a:t>», «yayınlanmasından vazgeçme», «yanlış markadan başvuru» gibi nedenler, Ajans personelince değerlendirilmektedir.</a:t>
            </a:r>
          </a:p>
          <a:p>
            <a:pPr algn="just"/>
            <a:r>
              <a:rPr lang="tr-TR" dirty="0"/>
              <a:t>Başvuru formu ve diğer tüm sorunlar için </a:t>
            </a:r>
            <a:r>
              <a:rPr lang="tr-TR" b="1" u="sng" dirty="0">
                <a:hlinkClick r:id="rId2">
                  <a:extLst>
                    <a:ext uri="{A12FA001-AC4F-418D-AE19-62706E023703}">
                      <ahyp:hlinkClr xmlns:ahyp="http://schemas.microsoft.com/office/drawing/2018/hyperlinkcolor" val="tx"/>
                    </a:ext>
                  </a:extLst>
                </a:hlinkClick>
              </a:rPr>
              <a:t>isbn@ktb.gov.tr</a:t>
            </a:r>
            <a:r>
              <a:rPr lang="tr-TR" b="1" dirty="0"/>
              <a:t> </a:t>
            </a:r>
            <a:r>
              <a:rPr lang="tr-TR" dirty="0"/>
              <a:t>adresimize ileti gönderilebilir. Mesajlara aynı gün cevap verilmektedir.  </a:t>
            </a:r>
          </a:p>
          <a:p>
            <a:endParaRPr lang="tr-TR" dirty="0"/>
          </a:p>
        </p:txBody>
      </p:sp>
    </p:spTree>
    <p:extLst>
      <p:ext uri="{BB962C8B-B14F-4D97-AF65-F5344CB8AC3E}">
        <p14:creationId xmlns:p14="http://schemas.microsoft.com/office/powerpoint/2010/main" val="190337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3644" y="764704"/>
            <a:ext cx="7560840" cy="680264"/>
          </a:xfrm>
        </p:spPr>
        <p:txBody>
          <a:bodyPr>
            <a:no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 nedir, NE İŞE YARAR?</a:t>
            </a:r>
          </a:p>
        </p:txBody>
      </p:sp>
      <p:sp>
        <p:nvSpPr>
          <p:cNvPr id="3" name="İçerik Yer Tutucusu 2"/>
          <p:cNvSpPr>
            <a:spLocks noGrp="1"/>
          </p:cNvSpPr>
          <p:nvPr>
            <p:ph idx="1"/>
          </p:nvPr>
        </p:nvSpPr>
        <p:spPr>
          <a:xfrm>
            <a:off x="539550" y="1338950"/>
            <a:ext cx="7769027" cy="4764961"/>
          </a:xfrm>
        </p:spPr>
        <p:txBody>
          <a:bodyPr>
            <a:normAutofit/>
          </a:bodyPr>
          <a:lstStyle/>
          <a:p>
            <a:pPr algn="just"/>
            <a:r>
              <a:rPr lang="tr-TR" sz="1800" b="1" dirty="0">
                <a:cs typeface="Calibri" panose="020F0502020204030204" pitchFamily="34" charset="0"/>
              </a:rPr>
              <a:t>ISBN</a:t>
            </a:r>
            <a:r>
              <a:rPr lang="tr-TR" sz="1800" dirty="0">
                <a:cs typeface="Calibri" panose="020F0502020204030204" pitchFamily="34" charset="0"/>
              </a:rPr>
              <a:t>, International Standard </a:t>
            </a:r>
            <a:r>
              <a:rPr lang="tr-TR" sz="1800" dirty="0" err="1">
                <a:cs typeface="Calibri" panose="020F0502020204030204" pitchFamily="34" charset="0"/>
              </a:rPr>
              <a:t>Book</a:t>
            </a:r>
            <a:r>
              <a:rPr lang="tr-TR" sz="1800" dirty="0">
                <a:cs typeface="Calibri" panose="020F0502020204030204" pitchFamily="34" charset="0"/>
              </a:rPr>
              <a:t> </a:t>
            </a:r>
            <a:r>
              <a:rPr lang="tr-TR" sz="1800" dirty="0" err="1">
                <a:cs typeface="Calibri" panose="020F0502020204030204" pitchFamily="34" charset="0"/>
              </a:rPr>
              <a:t>Number</a:t>
            </a:r>
            <a:r>
              <a:rPr lang="tr-TR" sz="1800" dirty="0">
                <a:cs typeface="Calibri" panose="020F0502020204030204" pitchFamily="34" charset="0"/>
              </a:rPr>
              <a:t> (Uluslararası Standart Kitap Numarası), benzersiz ve tekil bir numaralandırma sistemi ile kitaplara verilen makinece okunabilir uluslararası koddur. </a:t>
            </a:r>
          </a:p>
          <a:p>
            <a:pPr algn="just"/>
            <a:r>
              <a:rPr lang="tr-TR" sz="1800" dirty="0">
                <a:cs typeface="Calibri" panose="020F0502020204030204" pitchFamily="34" charset="0"/>
              </a:rPr>
              <a:t>ISBN veri tabanımızda oluşturulan bibliyografik veriler, ulusal kataloglar ve ulusal veri tabanlarına temel kaynak teşkil eder.</a:t>
            </a:r>
          </a:p>
          <a:p>
            <a:pPr algn="just"/>
            <a:r>
              <a:rPr lang="tr-TR" sz="1800" dirty="0">
                <a:cs typeface="Calibri" panose="020F0502020204030204" pitchFamily="34" charset="0"/>
              </a:rPr>
              <a:t>Yayımcıyı tanımlayan </a:t>
            </a:r>
            <a:r>
              <a:rPr lang="tr-TR" sz="1800" dirty="0" err="1">
                <a:cs typeface="Calibri" panose="020F0502020204030204" pitchFamily="34" charset="0"/>
              </a:rPr>
              <a:t>önsayı</a:t>
            </a:r>
            <a:r>
              <a:rPr lang="tr-TR" sz="1800" dirty="0">
                <a:cs typeface="Calibri" panose="020F0502020204030204" pitchFamily="34" charset="0"/>
              </a:rPr>
              <a:t> ve yayımcı bilgileri Uluslararası ISBN Ajansına iletilmek suretiyle, yayımcı, Uluslararası ISBN Ajansı veri tabanında tanınır ve erişilebilir hale gelir.</a:t>
            </a:r>
          </a:p>
          <a:p>
            <a:pPr algn="just"/>
            <a:endParaRPr lang="tr-TR" sz="1800" dirty="0">
              <a:cs typeface="Calibri" panose="020F0502020204030204" pitchFamily="34" charset="0"/>
            </a:endParaRPr>
          </a:p>
        </p:txBody>
      </p:sp>
    </p:spTree>
    <p:extLst>
      <p:ext uri="{BB962C8B-B14F-4D97-AF65-F5344CB8AC3E}">
        <p14:creationId xmlns:p14="http://schemas.microsoft.com/office/powerpoint/2010/main" val="1743076339"/>
      </p:ext>
    </p:extLst>
  </p:cSld>
  <p:clrMapOvr>
    <a:masterClrMapping/>
  </p:clrMapOvr>
  <mc:AlternateContent xmlns:mc="http://schemas.openxmlformats.org/markup-compatibility/2006" xmlns:p14="http://schemas.microsoft.com/office/powerpoint/2010/main">
    <mc:Choice Requires="p14">
      <p:transition spd="slow" p14:dur="2000" advTm="44153"/>
    </mc:Choice>
    <mc:Fallback xmlns="">
      <p:transition spd="slow" advTm="4415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44625"/>
            <a:ext cx="7453295" cy="1080120"/>
          </a:xfrm>
        </p:spPr>
        <p:txBody>
          <a:bodyPr>
            <a:normAutofit/>
          </a:bodyPr>
          <a:lstStyle/>
          <a:p>
            <a:r>
              <a:rPr lang="tr-TR" sz="3600" b="1" dirty="0">
                <a:solidFill>
                  <a:schemeClr val="bg2">
                    <a:lumMod val="75000"/>
                  </a:schemeClr>
                </a:solidFill>
                <a:latin typeface="Calibri" panose="020F0502020204030204" pitchFamily="34" charset="0"/>
                <a:cs typeface="Calibri" panose="020F0502020204030204" pitchFamily="34" charset="0"/>
              </a:rPr>
              <a:t>ISBN İstatistikleri</a:t>
            </a:r>
          </a:p>
        </p:txBody>
      </p:sp>
      <p:sp>
        <p:nvSpPr>
          <p:cNvPr id="4" name="Başlık 2">
            <a:extLst>
              <a:ext uri="{FF2B5EF4-FFF2-40B4-BE49-F238E27FC236}">
                <a16:creationId xmlns:a16="http://schemas.microsoft.com/office/drawing/2014/main" id="{4366C874-89B5-4384-82BD-DDB69DB7DF0D}"/>
              </a:ext>
            </a:extLst>
          </p:cNvPr>
          <p:cNvSpPr txBox="1">
            <a:spLocks/>
          </p:cNvSpPr>
          <p:nvPr/>
        </p:nvSpPr>
        <p:spPr>
          <a:xfrm>
            <a:off x="1547667" y="5301209"/>
            <a:ext cx="6589199" cy="12808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4000" dirty="0">
              <a:solidFill>
                <a:srgbClr val="1CADE4"/>
              </a:solidFill>
            </a:endParaRPr>
          </a:p>
        </p:txBody>
      </p:sp>
      <p:graphicFrame>
        <p:nvGraphicFramePr>
          <p:cNvPr id="7" name="Grafik 6">
            <a:extLst>
              <a:ext uri="{FF2B5EF4-FFF2-40B4-BE49-F238E27FC236}">
                <a16:creationId xmlns:a16="http://schemas.microsoft.com/office/drawing/2014/main" id="{7D096054-C2DD-47F4-9B85-C3BEC1ECF54B}"/>
              </a:ext>
            </a:extLst>
          </p:cNvPr>
          <p:cNvGraphicFramePr>
            <a:graphicFrameLocks/>
          </p:cNvGraphicFramePr>
          <p:nvPr/>
        </p:nvGraphicFramePr>
        <p:xfrm>
          <a:off x="265339" y="933450"/>
          <a:ext cx="8613321" cy="4991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311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F61642-FF74-4AF9-8345-8392EB6CB419}"/>
              </a:ext>
            </a:extLst>
          </p:cNvPr>
          <p:cNvSpPr>
            <a:spLocks noGrp="1"/>
          </p:cNvSpPr>
          <p:nvPr>
            <p:ph type="title"/>
          </p:nvPr>
        </p:nvSpPr>
        <p:spPr>
          <a:xfrm>
            <a:off x="755576" y="218730"/>
            <a:ext cx="8640960" cy="1410070"/>
          </a:xfrm>
        </p:spPr>
        <p:txBody>
          <a:bodyPr>
            <a:noAutofit/>
          </a:bodyPr>
          <a:lstStyle/>
          <a:p>
            <a:r>
              <a:rPr lang="tr-TR" sz="3400" b="1" dirty="0">
                <a:solidFill>
                  <a:schemeClr val="bg2">
                    <a:lumMod val="75000"/>
                  </a:schemeClr>
                </a:solidFill>
                <a:latin typeface="+mn-lt"/>
              </a:rPr>
              <a:t>ISBN Atanan Eğitim yayınları</a:t>
            </a:r>
          </a:p>
        </p:txBody>
      </p:sp>
      <p:graphicFrame>
        <p:nvGraphicFramePr>
          <p:cNvPr id="4" name="İçerik Yer Tutucusu 3">
            <a:extLst>
              <a:ext uri="{FF2B5EF4-FFF2-40B4-BE49-F238E27FC236}">
                <a16:creationId xmlns:a16="http://schemas.microsoft.com/office/drawing/2014/main" id="{9EBBA371-A48F-461C-B55F-C5C9519145BE}"/>
              </a:ext>
            </a:extLst>
          </p:cNvPr>
          <p:cNvGraphicFramePr>
            <a:graphicFrameLocks noGrp="1"/>
          </p:cNvGraphicFramePr>
          <p:nvPr>
            <p:ph idx="1"/>
            <p:extLst>
              <p:ext uri="{D42A27DB-BD31-4B8C-83A1-F6EECF244321}">
                <p14:modId xmlns:p14="http://schemas.microsoft.com/office/powerpoint/2010/main" val="4073042685"/>
              </p:ext>
            </p:extLst>
          </p:nvPr>
        </p:nvGraphicFramePr>
        <p:xfrm>
          <a:off x="1403648" y="1988840"/>
          <a:ext cx="6554867" cy="3960438"/>
        </p:xfrm>
        <a:graphic>
          <a:graphicData uri="http://schemas.openxmlformats.org/drawingml/2006/table">
            <a:tbl>
              <a:tblPr/>
              <a:tblGrid>
                <a:gridCol w="1609966">
                  <a:extLst>
                    <a:ext uri="{9D8B030D-6E8A-4147-A177-3AD203B41FA5}">
                      <a16:colId xmlns:a16="http://schemas.microsoft.com/office/drawing/2014/main" val="3063426349"/>
                    </a:ext>
                  </a:extLst>
                </a:gridCol>
                <a:gridCol w="2069958">
                  <a:extLst>
                    <a:ext uri="{9D8B030D-6E8A-4147-A177-3AD203B41FA5}">
                      <a16:colId xmlns:a16="http://schemas.microsoft.com/office/drawing/2014/main" val="2270766010"/>
                    </a:ext>
                  </a:extLst>
                </a:gridCol>
                <a:gridCol w="2874943">
                  <a:extLst>
                    <a:ext uri="{9D8B030D-6E8A-4147-A177-3AD203B41FA5}">
                      <a16:colId xmlns:a16="http://schemas.microsoft.com/office/drawing/2014/main" val="3433653662"/>
                    </a:ext>
                  </a:extLst>
                </a:gridCol>
              </a:tblGrid>
              <a:tr h="506797">
                <a:tc>
                  <a:txBody>
                    <a:bodyPr/>
                    <a:lstStyle/>
                    <a:p>
                      <a:pPr algn="l" fontAlgn="b"/>
                      <a:r>
                        <a:rPr lang="tr-TR" sz="2000" b="1" i="0" u="none" strike="noStrike" dirty="0">
                          <a:solidFill>
                            <a:srgbClr val="000000"/>
                          </a:solidFill>
                          <a:effectLst/>
                          <a:latin typeface="Calibri" panose="020F0502020204030204" pitchFamily="34" charset="0"/>
                        </a:rPr>
                        <a:t>Yıllar</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2000" b="1" i="0" u="none" strike="noStrike" dirty="0">
                          <a:solidFill>
                            <a:srgbClr val="000000"/>
                          </a:solidFill>
                          <a:effectLst/>
                          <a:latin typeface="Calibri" panose="020F0502020204030204" pitchFamily="34" charset="0"/>
                        </a:rPr>
                        <a:t>Eğitim Yayımlar</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2000" b="1" i="0" u="none" strike="noStrike" dirty="0">
                          <a:solidFill>
                            <a:srgbClr val="000000"/>
                          </a:solidFill>
                          <a:effectLst/>
                          <a:latin typeface="Calibri" panose="020F0502020204030204" pitchFamily="34" charset="0"/>
                        </a:rPr>
                        <a:t>Toplam ISBN Sayıları</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40741509"/>
                  </a:ext>
                </a:extLst>
              </a:tr>
              <a:tr h="283193">
                <a:tc>
                  <a:txBody>
                    <a:bodyPr/>
                    <a:lstStyle/>
                    <a:p>
                      <a:pPr algn="l" fontAlgn="b"/>
                      <a:r>
                        <a:rPr lang="tr-TR" sz="1800" b="1" i="0" u="none" strike="noStrike" dirty="0">
                          <a:solidFill>
                            <a:srgbClr val="000000"/>
                          </a:solidFill>
                          <a:effectLst/>
                          <a:latin typeface="Calibri" panose="020F0502020204030204" pitchFamily="34" charset="0"/>
                        </a:rPr>
                        <a:t>2014</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12369</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50752</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972616"/>
                  </a:ext>
                </a:extLst>
              </a:tr>
              <a:tr h="283193">
                <a:tc>
                  <a:txBody>
                    <a:bodyPr/>
                    <a:lstStyle/>
                    <a:p>
                      <a:pPr algn="l" fontAlgn="b"/>
                      <a:r>
                        <a:rPr lang="tr-TR" sz="1800" b="1" i="0" u="none" strike="noStrike" dirty="0">
                          <a:solidFill>
                            <a:srgbClr val="000000"/>
                          </a:solidFill>
                          <a:effectLst/>
                          <a:latin typeface="Calibri" panose="020F0502020204030204" pitchFamily="34" charset="0"/>
                        </a:rPr>
                        <a:t>2015</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15548</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56414</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060559"/>
                  </a:ext>
                </a:extLst>
              </a:tr>
              <a:tr h="283193">
                <a:tc>
                  <a:txBody>
                    <a:bodyPr/>
                    <a:lstStyle/>
                    <a:p>
                      <a:pPr algn="l" fontAlgn="b"/>
                      <a:r>
                        <a:rPr lang="tr-TR" sz="1800" b="1" i="0" u="none" strike="noStrike" dirty="0">
                          <a:solidFill>
                            <a:srgbClr val="000000"/>
                          </a:solidFill>
                          <a:effectLst/>
                          <a:latin typeface="Calibri" panose="020F0502020204030204" pitchFamily="34" charset="0"/>
                        </a:rPr>
                        <a:t>2016</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panose="020F0502020204030204" pitchFamily="34" charset="0"/>
                        </a:rPr>
                        <a:t>14711</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54446</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494037"/>
                  </a:ext>
                </a:extLst>
              </a:tr>
              <a:tr h="283193">
                <a:tc>
                  <a:txBody>
                    <a:bodyPr/>
                    <a:lstStyle/>
                    <a:p>
                      <a:pPr algn="l" fontAlgn="b"/>
                      <a:r>
                        <a:rPr lang="tr-TR" sz="1800" b="1" i="0" u="none" strike="noStrike">
                          <a:solidFill>
                            <a:srgbClr val="000000"/>
                          </a:solidFill>
                          <a:effectLst/>
                          <a:latin typeface="Calibri" panose="020F0502020204030204" pitchFamily="34" charset="0"/>
                        </a:rPr>
                        <a:t>2017</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17153</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60335</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194895"/>
                  </a:ext>
                </a:extLst>
              </a:tr>
              <a:tr h="283193">
                <a:tc>
                  <a:txBody>
                    <a:bodyPr/>
                    <a:lstStyle/>
                    <a:p>
                      <a:pPr algn="l" fontAlgn="b"/>
                      <a:r>
                        <a:rPr lang="tr-TR" sz="1800" b="1" i="0" u="none" strike="noStrike" dirty="0">
                          <a:solidFill>
                            <a:srgbClr val="000000"/>
                          </a:solidFill>
                          <a:effectLst/>
                          <a:latin typeface="Calibri" panose="020F0502020204030204" pitchFamily="34" charset="0"/>
                        </a:rPr>
                        <a:t>2018</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panose="020F0502020204030204" pitchFamily="34" charset="0"/>
                        </a:rPr>
                        <a:t>21628</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67135</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35815"/>
                  </a:ext>
                </a:extLst>
              </a:tr>
              <a:tr h="283193">
                <a:tc>
                  <a:txBody>
                    <a:bodyPr/>
                    <a:lstStyle/>
                    <a:p>
                      <a:pPr algn="l" fontAlgn="b"/>
                      <a:r>
                        <a:rPr lang="tr-TR" sz="1800" b="1" i="0" u="none" strike="noStrike">
                          <a:solidFill>
                            <a:srgbClr val="000000"/>
                          </a:solidFill>
                          <a:effectLst/>
                          <a:latin typeface="Calibri" panose="020F0502020204030204" pitchFamily="34" charset="0"/>
                        </a:rPr>
                        <a:t>2019</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19369</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68554</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89377"/>
                  </a:ext>
                </a:extLst>
              </a:tr>
              <a:tr h="283193">
                <a:tc>
                  <a:txBody>
                    <a:bodyPr/>
                    <a:lstStyle/>
                    <a:p>
                      <a:pPr algn="l" fontAlgn="b"/>
                      <a:r>
                        <a:rPr lang="tr-TR" sz="1800" b="1" i="0" u="none" strike="noStrike">
                          <a:solidFill>
                            <a:srgbClr val="000000"/>
                          </a:solidFill>
                          <a:effectLst/>
                          <a:latin typeface="Calibri" panose="020F0502020204030204" pitchFamily="34" charset="0"/>
                        </a:rPr>
                        <a:t>2020</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22127</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78500</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427101"/>
                  </a:ext>
                </a:extLst>
              </a:tr>
              <a:tr h="283193">
                <a:tc>
                  <a:txBody>
                    <a:bodyPr/>
                    <a:lstStyle/>
                    <a:p>
                      <a:pPr algn="l" fontAlgn="b"/>
                      <a:r>
                        <a:rPr lang="tr-TR" sz="1800" b="1" i="0" u="none" strike="noStrike">
                          <a:solidFill>
                            <a:srgbClr val="000000"/>
                          </a:solidFill>
                          <a:effectLst/>
                          <a:latin typeface="Calibri" panose="020F0502020204030204" pitchFamily="34" charset="0"/>
                        </a:rPr>
                        <a:t>2021</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20217</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87231</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114212"/>
                  </a:ext>
                </a:extLst>
              </a:tr>
              <a:tr h="283193">
                <a:tc>
                  <a:txBody>
                    <a:bodyPr/>
                    <a:lstStyle/>
                    <a:p>
                      <a:pPr algn="l" fontAlgn="b"/>
                      <a:r>
                        <a:rPr lang="tr-TR" sz="1800" b="1" i="0" u="none" strike="noStrike" dirty="0">
                          <a:solidFill>
                            <a:srgbClr val="000000"/>
                          </a:solidFill>
                          <a:effectLst/>
                          <a:latin typeface="Calibri" panose="020F0502020204030204" pitchFamily="34" charset="0"/>
                        </a:rPr>
                        <a:t>2022</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panose="020F0502020204030204" pitchFamily="34" charset="0"/>
                        </a:rPr>
                        <a:t>20237</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83653</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691975"/>
                  </a:ext>
                </a:extLst>
              </a:tr>
              <a:tr h="283193">
                <a:tc>
                  <a:txBody>
                    <a:bodyPr/>
                    <a:lstStyle/>
                    <a:p>
                      <a:pPr algn="l" fontAlgn="b"/>
                      <a:r>
                        <a:rPr lang="tr-TR" sz="1800" b="1" i="0" u="none" strike="noStrike">
                          <a:solidFill>
                            <a:srgbClr val="000000"/>
                          </a:solidFill>
                          <a:effectLst/>
                          <a:latin typeface="Calibri" panose="020F0502020204030204" pitchFamily="34" charset="0"/>
                        </a:rPr>
                        <a:t>2023</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panose="020F0502020204030204" pitchFamily="34" charset="0"/>
                        </a:rPr>
                        <a:t>19738</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99025</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167532"/>
                  </a:ext>
                </a:extLst>
              </a:tr>
              <a:tr h="283193">
                <a:tc>
                  <a:txBody>
                    <a:bodyPr/>
                    <a:lstStyle/>
                    <a:p>
                      <a:pPr algn="l" fontAlgn="b"/>
                      <a:r>
                        <a:rPr lang="tr-TR" sz="1800" b="1" i="0" u="none" strike="noStrike">
                          <a:solidFill>
                            <a:srgbClr val="000000"/>
                          </a:solidFill>
                          <a:effectLst/>
                          <a:latin typeface="Calibri" panose="020F0502020204030204" pitchFamily="34" charset="0"/>
                        </a:rPr>
                        <a:t>2024</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panose="020F0502020204030204" pitchFamily="34" charset="0"/>
                        </a:rPr>
                        <a:t>17973</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libri" panose="020F0502020204030204" pitchFamily="34" charset="0"/>
                        </a:rPr>
                        <a:t>92595</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10099"/>
                  </a:ext>
                </a:extLst>
              </a:tr>
              <a:tr h="338518">
                <a:tc>
                  <a:txBody>
                    <a:bodyPr/>
                    <a:lstStyle/>
                    <a:p>
                      <a:pPr algn="l" fontAlgn="b"/>
                      <a:r>
                        <a:rPr lang="tr-TR" sz="1800" b="1" i="0" u="none" strike="noStrike" dirty="0">
                          <a:solidFill>
                            <a:srgbClr val="000000"/>
                          </a:solidFill>
                          <a:effectLst/>
                          <a:latin typeface="Calibri" panose="020F0502020204030204" pitchFamily="34" charset="0"/>
                        </a:rPr>
                        <a:t>TOPLAM</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800" b="1" i="0" u="none" strike="noStrike">
                          <a:solidFill>
                            <a:srgbClr val="000000"/>
                          </a:solidFill>
                          <a:effectLst/>
                          <a:latin typeface="Calibri" panose="020F0502020204030204" pitchFamily="34" charset="0"/>
                        </a:rPr>
                        <a:t>201.070</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800" b="1" i="0" u="none" strike="noStrike" dirty="0">
                          <a:solidFill>
                            <a:srgbClr val="000000"/>
                          </a:solidFill>
                          <a:effectLst/>
                          <a:latin typeface="Calibri" panose="020F0502020204030204" pitchFamily="34" charset="0"/>
                        </a:rPr>
                        <a:t>798.640</a:t>
                      </a:r>
                    </a:p>
                  </a:txBody>
                  <a:tcPr marL="7341" marR="7341" marT="7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90445720"/>
                  </a:ext>
                </a:extLst>
              </a:tr>
            </a:tbl>
          </a:graphicData>
        </a:graphic>
      </p:graphicFrame>
    </p:spTree>
    <p:extLst>
      <p:ext uri="{BB962C8B-B14F-4D97-AF65-F5344CB8AC3E}">
        <p14:creationId xmlns:p14="http://schemas.microsoft.com/office/powerpoint/2010/main" val="385331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BF180E-81D3-41A9-A105-741B87AAEDBD}"/>
              </a:ext>
            </a:extLst>
          </p:cNvPr>
          <p:cNvSpPr>
            <a:spLocks noGrp="1"/>
          </p:cNvSpPr>
          <p:nvPr>
            <p:ph type="title"/>
          </p:nvPr>
        </p:nvSpPr>
        <p:spPr>
          <a:xfrm>
            <a:off x="1294566" y="53335"/>
            <a:ext cx="7165866" cy="1143417"/>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İletişim bilgilerimiz</a:t>
            </a:r>
          </a:p>
        </p:txBody>
      </p:sp>
      <p:sp>
        <p:nvSpPr>
          <p:cNvPr id="3" name="İçerik Yer Tutucusu 2">
            <a:extLst>
              <a:ext uri="{FF2B5EF4-FFF2-40B4-BE49-F238E27FC236}">
                <a16:creationId xmlns:a16="http://schemas.microsoft.com/office/drawing/2014/main" id="{CFC4A8B3-C882-4DA7-B9E5-ED3175B6D995}"/>
              </a:ext>
            </a:extLst>
          </p:cNvPr>
          <p:cNvSpPr>
            <a:spLocks noGrp="1"/>
          </p:cNvSpPr>
          <p:nvPr>
            <p:ph idx="1"/>
          </p:nvPr>
        </p:nvSpPr>
        <p:spPr>
          <a:xfrm>
            <a:off x="899592" y="2924944"/>
            <a:ext cx="6589199" cy="3869722"/>
          </a:xfrm>
        </p:spPr>
        <p:txBody>
          <a:bodyPr>
            <a:normAutofit/>
          </a:bodyPr>
          <a:lstStyle/>
          <a:p>
            <a:r>
              <a:rPr lang="tr-TR" dirty="0"/>
              <a:t>ISBN iletişim : </a:t>
            </a:r>
            <a:r>
              <a:rPr lang="tr-TR" dirty="0">
                <a:hlinkClick r:id="rId2">
                  <a:extLst>
                    <a:ext uri="{A12FA001-AC4F-418D-AE19-62706E023703}">
                      <ahyp:hlinkClr xmlns:ahyp="http://schemas.microsoft.com/office/drawing/2018/hyperlinkcolor" val="tx"/>
                    </a:ext>
                  </a:extLst>
                </a:hlinkClick>
              </a:rPr>
              <a:t>isbn@ktb.gov.tr</a:t>
            </a:r>
            <a:endParaRPr lang="tr-TR" dirty="0"/>
          </a:p>
          <a:p>
            <a:r>
              <a:rPr lang="tr-TR" dirty="0"/>
              <a:t>0312- 470 54 00</a:t>
            </a:r>
          </a:p>
          <a:p>
            <a:r>
              <a:rPr lang="tr-TR" dirty="0"/>
              <a:t>0312- 470 54 44</a:t>
            </a:r>
          </a:p>
          <a:p>
            <a:r>
              <a:rPr lang="tr-TR" dirty="0"/>
              <a:t>0312- 470 54 46</a:t>
            </a:r>
          </a:p>
          <a:p>
            <a:r>
              <a:rPr lang="tr-TR" dirty="0"/>
              <a:t>0312- 470 54 47</a:t>
            </a:r>
          </a:p>
          <a:p>
            <a:r>
              <a:rPr lang="tr-TR" dirty="0"/>
              <a:t>0312- 470 54 48</a:t>
            </a:r>
          </a:p>
          <a:p>
            <a:r>
              <a:rPr lang="tr-TR" dirty="0"/>
              <a:t>0312- 470 54 49</a:t>
            </a:r>
          </a:p>
          <a:p>
            <a:r>
              <a:rPr lang="tr-TR" dirty="0"/>
              <a:t>0312- 470 82 86</a:t>
            </a:r>
          </a:p>
          <a:p>
            <a:endParaRPr lang="tr-TR" dirty="0"/>
          </a:p>
          <a:p>
            <a:endParaRPr lang="tr-TR" dirty="0"/>
          </a:p>
          <a:p>
            <a:endParaRPr lang="tr-TR" dirty="0"/>
          </a:p>
          <a:p>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294990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94BA25A-EA41-45DC-8135-9F0C2D1F29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556792"/>
            <a:ext cx="5532701" cy="4148380"/>
          </a:xfrm>
        </p:spPr>
      </p:pic>
      <p:sp>
        <p:nvSpPr>
          <p:cNvPr id="4" name="İçerik Yer Tutucusu 2">
            <a:extLst>
              <a:ext uri="{FF2B5EF4-FFF2-40B4-BE49-F238E27FC236}">
                <a16:creationId xmlns:a16="http://schemas.microsoft.com/office/drawing/2014/main" id="{24AE042F-68B6-435F-A4E6-92DF05BD7DF6}"/>
              </a:ext>
            </a:extLst>
          </p:cNvPr>
          <p:cNvSpPr txBox="1">
            <a:spLocks/>
          </p:cNvSpPr>
          <p:nvPr/>
        </p:nvSpPr>
        <p:spPr>
          <a:xfrm>
            <a:off x="2267744" y="268473"/>
            <a:ext cx="7852137" cy="109416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sz="4000" b="1" dirty="0"/>
              <a:t>ISBN Türkiye Ajansı</a:t>
            </a:r>
          </a:p>
        </p:txBody>
      </p:sp>
    </p:spTree>
    <p:extLst>
      <p:ext uri="{BB962C8B-B14F-4D97-AF65-F5344CB8AC3E}">
        <p14:creationId xmlns:p14="http://schemas.microsoft.com/office/powerpoint/2010/main" val="171304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20689"/>
            <a:ext cx="9021688" cy="850107"/>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 ne işe yarar ?</a:t>
            </a:r>
          </a:p>
        </p:txBody>
      </p:sp>
      <p:sp>
        <p:nvSpPr>
          <p:cNvPr id="3" name="İçerik Yer Tutucusu 2"/>
          <p:cNvSpPr>
            <a:spLocks noGrp="1"/>
          </p:cNvSpPr>
          <p:nvPr>
            <p:ph idx="1"/>
          </p:nvPr>
        </p:nvSpPr>
        <p:spPr>
          <a:xfrm>
            <a:off x="879962" y="2276872"/>
            <a:ext cx="7384076" cy="3777623"/>
          </a:xfrm>
        </p:spPr>
        <p:txBody>
          <a:bodyPr>
            <a:normAutofit/>
          </a:bodyPr>
          <a:lstStyle/>
          <a:p>
            <a:pPr algn="just"/>
            <a:r>
              <a:rPr lang="tr-TR" sz="1900" dirty="0"/>
              <a:t>ISBN, barkod haline getirilerek ticari dağıtım sistemlerine hız ve etkinlik kazandırır; yayımcılar ve satıcılar arasında sağladığı etkin ve ekonomik iletişim sayesinde materyal siparişlerinde ve ticari işlemlerde kolaylık sağlar.</a:t>
            </a:r>
          </a:p>
          <a:p>
            <a:pPr algn="just"/>
            <a:r>
              <a:rPr lang="tr-TR" sz="1900" dirty="0"/>
              <a:t>Veri tabanlarında ISBN’den tarama yapılmak suretiyle materyal sağlama, ödünç verme, derleme gibi tüm kütüphanecilik işlemlerinde kullanılır.</a:t>
            </a:r>
          </a:p>
          <a:p>
            <a:pPr algn="just"/>
            <a:r>
              <a:rPr lang="tr-TR" sz="1900" dirty="0"/>
              <a:t>Telif hakları ve bandrol yönetimi, ISBN temelinde yürütülür.</a:t>
            </a:r>
          </a:p>
          <a:p>
            <a:pPr algn="just"/>
            <a:r>
              <a:rPr lang="tr-TR" sz="2000" dirty="0"/>
              <a:t>ISBN, ulusal yayımcılık verilerinin değerlendirilmesinde önemli bir ölçüttür.</a:t>
            </a:r>
          </a:p>
          <a:p>
            <a:pPr algn="just"/>
            <a:endParaRPr lang="tr-TR" sz="1900" dirty="0"/>
          </a:p>
          <a:p>
            <a:pPr marL="0" indent="0">
              <a:buNone/>
            </a:pPr>
            <a:endParaRPr lang="tr-TR" dirty="0"/>
          </a:p>
        </p:txBody>
      </p:sp>
    </p:spTree>
    <p:extLst>
      <p:ext uri="{BB962C8B-B14F-4D97-AF65-F5344CB8AC3E}">
        <p14:creationId xmlns:p14="http://schemas.microsoft.com/office/powerpoint/2010/main" val="155521927"/>
      </p:ext>
    </p:extLst>
  </p:cSld>
  <p:clrMapOvr>
    <a:masterClrMapping/>
  </p:clrMapOvr>
  <mc:AlternateContent xmlns:mc="http://schemas.openxmlformats.org/markup-compatibility/2006" xmlns:p14="http://schemas.microsoft.com/office/powerpoint/2010/main">
    <mc:Choice Requires="p14">
      <p:transition spd="slow" p14:dur="2000" advTm="41973"/>
    </mc:Choice>
    <mc:Fallback xmlns="">
      <p:transition spd="slow" advTm="419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92696"/>
            <a:ext cx="7458000" cy="1080120"/>
          </a:xfrm>
        </p:spPr>
        <p:txBody>
          <a:bodyPr>
            <a:noAutofit/>
          </a:bodyPr>
          <a:lstStyle/>
          <a:p>
            <a:r>
              <a:rPr lang="tr-TR" sz="4000" b="1" dirty="0" err="1">
                <a:solidFill>
                  <a:schemeClr val="bg2">
                    <a:lumMod val="75000"/>
                  </a:schemeClr>
                </a:solidFill>
                <a:latin typeface="Calibri" panose="020F0502020204030204" pitchFamily="34" charset="0"/>
                <a:cs typeface="Calibri" panose="020F0502020204030204" pitchFamily="34" charset="0"/>
              </a:rPr>
              <a:t>ISBn</a:t>
            </a:r>
            <a:r>
              <a:rPr lang="tr-TR" sz="4000" b="1" dirty="0">
                <a:solidFill>
                  <a:schemeClr val="bg2">
                    <a:lumMod val="75000"/>
                  </a:schemeClr>
                </a:solidFill>
                <a:latin typeface="Calibri" panose="020F0502020204030204" pitchFamily="34" charset="0"/>
                <a:cs typeface="Calibri" panose="020F0502020204030204" pitchFamily="34" charset="0"/>
              </a:rPr>
              <a:t> </a:t>
            </a:r>
            <a:br>
              <a:rPr lang="tr-TR" sz="4000" b="1" dirty="0">
                <a:solidFill>
                  <a:schemeClr val="bg2">
                    <a:lumMod val="75000"/>
                  </a:schemeClr>
                </a:solidFill>
                <a:latin typeface="Calibri" panose="020F0502020204030204" pitchFamily="34" charset="0"/>
                <a:cs typeface="Calibri" panose="020F0502020204030204" pitchFamily="34" charset="0"/>
              </a:rPr>
            </a:br>
            <a:r>
              <a:rPr lang="tr-TR" b="1" dirty="0">
                <a:solidFill>
                  <a:schemeClr val="bg2">
                    <a:lumMod val="75000"/>
                  </a:schemeClr>
                </a:solidFill>
                <a:latin typeface="Calibri" panose="020F0502020204030204" pitchFamily="34" charset="0"/>
                <a:cs typeface="Calibri" panose="020F0502020204030204" pitchFamily="34" charset="0"/>
              </a:rPr>
              <a:t>tarihçe</a:t>
            </a:r>
            <a:br>
              <a:rPr lang="tr-TR" sz="4000" b="1" dirty="0">
                <a:solidFill>
                  <a:srgbClr val="FF0000"/>
                </a:solidFill>
                <a:latin typeface="Calibri" panose="020F0502020204030204" pitchFamily="34" charset="0"/>
                <a:cs typeface="Calibri" panose="020F0502020204030204" pitchFamily="34" charset="0"/>
              </a:rPr>
            </a:br>
            <a:endParaRPr lang="tr-TR" sz="4000" b="1" dirty="0">
              <a:solidFill>
                <a:srgbClr val="FF000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827584" y="1844824"/>
            <a:ext cx="7643192" cy="3993307"/>
          </a:xfrm>
        </p:spPr>
        <p:txBody>
          <a:bodyPr>
            <a:normAutofit/>
          </a:bodyPr>
          <a:lstStyle/>
          <a:p>
            <a:pPr algn="just"/>
            <a:r>
              <a:rPr lang="tr-TR" dirty="0"/>
              <a:t>1970 yılında, ISO:2108 olarak belirlenen standart kapsamında, ISO tarafından, ISBN’in ülke ajanslarına dağıtımı ve atamaları işini yönetmek üzere Londra’da kurulu </a:t>
            </a:r>
            <a:r>
              <a:rPr lang="tr-TR" sz="2400" dirty="0"/>
              <a:t>International ISBN </a:t>
            </a:r>
            <a:r>
              <a:rPr lang="tr-TR" sz="2400" dirty="0" err="1"/>
              <a:t>Agency</a:t>
            </a:r>
            <a:r>
              <a:rPr lang="tr-TR" dirty="0"/>
              <a:t> görevlendirilmiştir. </a:t>
            </a:r>
          </a:p>
          <a:p>
            <a:pPr algn="just"/>
            <a:r>
              <a:rPr lang="tr-TR" dirty="0"/>
              <a:t>Ülkemizde, 13/10/1987 tarih ve 19603 sayılı Resmi </a:t>
            </a:r>
            <a:r>
              <a:rPr lang="tr-TR" dirty="0" err="1"/>
              <a:t>Gazete’de</a:t>
            </a:r>
            <a:r>
              <a:rPr lang="tr-TR" dirty="0"/>
              <a:t> yayımlanan KYGM-87-1 numaralı tebliğ ile başlatılan ISBN uygulaması, Kütüphaneler ve Yayımlar Genel Müdürlüğü ISBN Türkiye Ajansı tarafından yürütülmektedir.</a:t>
            </a:r>
          </a:p>
          <a:p>
            <a:endParaRPr lang="tr-TR" dirty="0"/>
          </a:p>
          <a:p>
            <a:endParaRPr lang="tr-TR" dirty="0"/>
          </a:p>
        </p:txBody>
      </p:sp>
    </p:spTree>
    <p:extLst>
      <p:ext uri="{BB962C8B-B14F-4D97-AF65-F5344CB8AC3E}">
        <p14:creationId xmlns:p14="http://schemas.microsoft.com/office/powerpoint/2010/main" val="346206340"/>
      </p:ext>
    </p:extLst>
  </p:cSld>
  <p:clrMapOvr>
    <a:masterClrMapping/>
  </p:clrMapOvr>
  <mc:AlternateContent xmlns:mc="http://schemas.openxmlformats.org/markup-compatibility/2006" xmlns:p14="http://schemas.microsoft.com/office/powerpoint/2010/main">
    <mc:Choice Requires="p14">
      <p:transition spd="slow" p14:dur="2000" advTm="57620"/>
    </mc:Choice>
    <mc:Fallback xmlns="">
      <p:transition spd="slow" advTm="576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34607" y="332656"/>
            <a:ext cx="8496944" cy="906542"/>
          </a:xfrm>
        </p:spPr>
        <p:txBody>
          <a:bodyPr>
            <a:no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 </a:t>
            </a:r>
            <a:br>
              <a:rPr lang="tr-TR" sz="4000" b="1" dirty="0">
                <a:solidFill>
                  <a:schemeClr val="bg2">
                    <a:lumMod val="75000"/>
                  </a:schemeClr>
                </a:solidFill>
                <a:latin typeface="Calibri" panose="020F0502020204030204" pitchFamily="34" charset="0"/>
                <a:cs typeface="Calibri" panose="020F0502020204030204" pitchFamily="34" charset="0"/>
              </a:rPr>
            </a:br>
            <a:r>
              <a:rPr lang="tr-TR" b="1" dirty="0">
                <a:solidFill>
                  <a:schemeClr val="bg2">
                    <a:lumMod val="75000"/>
                  </a:schemeClr>
                </a:solidFill>
                <a:latin typeface="Calibri" panose="020F0502020204030204" pitchFamily="34" charset="0"/>
                <a:cs typeface="Calibri" panose="020F0502020204030204" pitchFamily="34" charset="0"/>
              </a:rPr>
              <a:t>numaraların yapısı</a:t>
            </a:r>
          </a:p>
        </p:txBody>
      </p:sp>
      <p:sp>
        <p:nvSpPr>
          <p:cNvPr id="3" name="İçerik Yer Tutucusu 2"/>
          <p:cNvSpPr>
            <a:spLocks noGrp="1"/>
          </p:cNvSpPr>
          <p:nvPr>
            <p:ph idx="1"/>
          </p:nvPr>
        </p:nvSpPr>
        <p:spPr>
          <a:xfrm>
            <a:off x="261864" y="1628800"/>
            <a:ext cx="8219256" cy="4392488"/>
          </a:xfrm>
        </p:spPr>
        <p:txBody>
          <a:bodyPr>
            <a:normAutofit/>
          </a:bodyPr>
          <a:lstStyle/>
          <a:p>
            <a:pPr algn="just"/>
            <a:endParaRPr lang="tr-TR" sz="1800" dirty="0"/>
          </a:p>
          <a:p>
            <a:pPr algn="just"/>
            <a:endParaRPr lang="tr-TR" sz="1800" dirty="0"/>
          </a:p>
          <a:p>
            <a:pPr algn="just"/>
            <a:r>
              <a:rPr lang="tr-TR" sz="1800" dirty="0"/>
              <a:t>ISBN, 5 ögeden oluşur. ISBN'nin ilk ögesi, eskiden EAN International olan GS1 (Global Standartlar) tarafından sağlanan üç basamaklı bir sayıdır (978) ve ticarete konu tüm unsurlar arasında kitap türündeki yayınlara atanan ISBN’i ifade eder. </a:t>
            </a:r>
          </a:p>
          <a:p>
            <a:pPr algn="just"/>
            <a:r>
              <a:rPr lang="tr-TR" sz="1800" dirty="0"/>
              <a:t>İkinci öge, ülke, bölge ya da belirli bir dilin kullanıldığı yeri ifade eder. Üçüncü öge, yayımcıyı; dördüncü, yayının kendisini ve sonuncu öge de bu numaralama sistemindeki kontrol numarasını gösterir. </a:t>
            </a:r>
          </a:p>
          <a:p>
            <a:pPr algn="just"/>
            <a:r>
              <a:rPr lang="tr-TR" sz="1800" dirty="0"/>
              <a:t>Ülkeyi ifade eden öge, ülkede üretilen yayın sayısına bağlı olarak ilerleyen zamanlarda değişebilir. Örneğin, Türkiye için bir kaç yıl önceye kadar 978-975, 978-</a:t>
            </a:r>
            <a:r>
              <a:rPr lang="tr-TR" b="1" dirty="0"/>
              <a:t>605</a:t>
            </a:r>
            <a:r>
              <a:rPr lang="tr-TR" sz="1800" dirty="0"/>
              <a:t> kullanılıyordu. Bu gruplardaki </a:t>
            </a:r>
            <a:r>
              <a:rPr lang="tr-TR" sz="1800" dirty="0" err="1"/>
              <a:t>önsayılar</a:t>
            </a:r>
            <a:r>
              <a:rPr lang="tr-TR" sz="1800" dirty="0"/>
              <a:t> tükendikten sonra ülkemiz için </a:t>
            </a:r>
            <a:r>
              <a:rPr lang="tr-TR" b="1" dirty="0"/>
              <a:t>625 </a:t>
            </a:r>
            <a:r>
              <a:rPr lang="tr-TR" sz="1800" dirty="0"/>
              <a:t>atanmıştır.</a:t>
            </a:r>
          </a:p>
          <a:p>
            <a:endParaRPr lang="tr-TR" sz="1800" b="1" dirty="0"/>
          </a:p>
          <a:p>
            <a:endParaRPr lang="tr-TR" sz="1800" dirty="0"/>
          </a:p>
          <a:p>
            <a:pPr marL="0" indent="0">
              <a:buNone/>
            </a:pPr>
            <a:endParaRPr lang="tr-TR" sz="1800"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7579915"/>
      </p:ext>
    </p:extLst>
  </p:cSld>
  <p:clrMapOvr>
    <a:masterClrMapping/>
  </p:clrMapOvr>
  <mc:AlternateContent xmlns:mc="http://schemas.openxmlformats.org/markup-compatibility/2006" xmlns:p14="http://schemas.microsoft.com/office/powerpoint/2010/main">
    <mc:Choice Requires="p14">
      <p:transition spd="slow" p14:dur="2000" advTm="8595"/>
    </mc:Choice>
    <mc:Fallback xmlns="">
      <p:transition spd="slow" advTm="85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FAECD9-CACA-490F-9E55-F272FC76C524}"/>
              </a:ext>
            </a:extLst>
          </p:cNvPr>
          <p:cNvSpPr>
            <a:spLocks noGrp="1"/>
          </p:cNvSpPr>
          <p:nvPr>
            <p:ph type="title"/>
          </p:nvPr>
        </p:nvSpPr>
        <p:spPr>
          <a:xfrm>
            <a:off x="1259632" y="260648"/>
            <a:ext cx="7058923" cy="1524000"/>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ISBN’i oluşturan rakamlar</a:t>
            </a:r>
            <a:endParaRPr lang="tr-TR" sz="4000" dirty="0">
              <a:solidFill>
                <a:schemeClr val="bg2">
                  <a:lumMod val="75000"/>
                </a:schemeClr>
              </a:solidFill>
            </a:endParaRPr>
          </a:p>
        </p:txBody>
      </p:sp>
      <p:pic>
        <p:nvPicPr>
          <p:cNvPr id="7" name="İçerik Yer Tutucusu 6">
            <a:extLst>
              <a:ext uri="{FF2B5EF4-FFF2-40B4-BE49-F238E27FC236}">
                <a16:creationId xmlns:a16="http://schemas.microsoft.com/office/drawing/2014/main" id="{1190C737-5A8A-448E-B7A6-E31F3DF38706}"/>
              </a:ext>
            </a:extLst>
          </p:cNvPr>
          <p:cNvPicPr>
            <a:picLocks noGrp="1" noChangeAspect="1"/>
          </p:cNvPicPr>
          <p:nvPr>
            <p:ph idx="1"/>
          </p:nvPr>
        </p:nvPicPr>
        <p:blipFill>
          <a:blip r:embed="rId2"/>
          <a:stretch>
            <a:fillRect/>
          </a:stretch>
        </p:blipFill>
        <p:spPr>
          <a:xfrm>
            <a:off x="-252536" y="2305699"/>
            <a:ext cx="8854460" cy="2246602"/>
          </a:xfrm>
          <a:prstGeom prst="rect">
            <a:avLst/>
          </a:prstGeom>
        </p:spPr>
      </p:pic>
    </p:spTree>
    <p:extLst>
      <p:ext uri="{BB962C8B-B14F-4D97-AF65-F5344CB8AC3E}">
        <p14:creationId xmlns:p14="http://schemas.microsoft.com/office/powerpoint/2010/main" val="423368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5159" y="692696"/>
            <a:ext cx="7473153" cy="1008110"/>
          </a:xfrm>
        </p:spPr>
        <p:txBody>
          <a:bodyPr>
            <a:normAutofit/>
          </a:bodyPr>
          <a:lstStyle/>
          <a:p>
            <a:r>
              <a:rPr lang="tr-TR" sz="4000" b="1" dirty="0">
                <a:solidFill>
                  <a:schemeClr val="bg2">
                    <a:lumMod val="75000"/>
                  </a:schemeClr>
                </a:solidFill>
                <a:latin typeface="Calibri" panose="020F0502020204030204" pitchFamily="34" charset="0"/>
                <a:cs typeface="Calibri" panose="020F0502020204030204" pitchFamily="34" charset="0"/>
              </a:rPr>
              <a:t>ISBN’in dağıtımı </a:t>
            </a:r>
          </a:p>
        </p:txBody>
      </p:sp>
      <p:sp>
        <p:nvSpPr>
          <p:cNvPr id="3" name="İçerik Yer Tutucusu 2"/>
          <p:cNvSpPr>
            <a:spLocks noGrp="1"/>
          </p:cNvSpPr>
          <p:nvPr>
            <p:ph idx="1"/>
          </p:nvPr>
        </p:nvSpPr>
        <p:spPr>
          <a:xfrm>
            <a:off x="683568" y="1412776"/>
            <a:ext cx="7336976" cy="4320480"/>
          </a:xfrm>
        </p:spPr>
        <p:txBody>
          <a:bodyPr>
            <a:normAutofit/>
          </a:bodyPr>
          <a:lstStyle/>
          <a:p>
            <a:pPr algn="just"/>
            <a:r>
              <a:rPr lang="tr-TR" sz="1800" dirty="0"/>
              <a:t>Numaralar, üye ülkelere, Uluslararası ISBN Ajansı tarafından belirli ön sayılar aralığında dağıtılmakta; her ülkenin ajansı başvuru esasına göre yayımcılara </a:t>
            </a:r>
            <a:r>
              <a:rPr lang="tr-TR" sz="1800" dirty="0" err="1"/>
              <a:t>önsayı</a:t>
            </a:r>
            <a:r>
              <a:rPr lang="tr-TR" sz="1800" dirty="0"/>
              <a:t> ve ISBN atamasını yapmaktadır. Ülkemizde ISBN işlemleri, Uluslararası Ajans prosedürleri ve ülkemiz mevzuatı gözetilerek hazırlanmış bir yazılım ile yürütülmektedir.</a:t>
            </a:r>
          </a:p>
          <a:p>
            <a:pPr algn="just"/>
            <a:endParaRPr lang="tr-TR" sz="1800" dirty="0"/>
          </a:p>
          <a:p>
            <a:pPr algn="just"/>
            <a:r>
              <a:rPr lang="tr-TR" sz="1800" dirty="0"/>
              <a:t>Numaralar belirli bir sıralama doğrultusunda yazılım tarafından önerilmekte; başvurular, Ajans personeli tarafından incelendikten sonra kriterleri karşılaması halinde onaylanmaktadır</a:t>
            </a:r>
            <a:r>
              <a:rPr lang="tr-TR" dirty="0"/>
              <a:t>.</a:t>
            </a:r>
          </a:p>
        </p:txBody>
      </p:sp>
    </p:spTree>
    <p:extLst>
      <p:ext uri="{BB962C8B-B14F-4D97-AF65-F5344CB8AC3E}">
        <p14:creationId xmlns:p14="http://schemas.microsoft.com/office/powerpoint/2010/main" val="964678706"/>
      </p:ext>
    </p:extLst>
  </p:cSld>
  <p:clrMapOvr>
    <a:masterClrMapping/>
  </p:clrMapOvr>
  <mc:AlternateContent xmlns:mc="http://schemas.openxmlformats.org/markup-compatibility/2006" xmlns:p14="http://schemas.microsoft.com/office/powerpoint/2010/main">
    <mc:Choice Requires="p14">
      <p:transition spd="slow" p14:dur="2000" advTm="33734"/>
    </mc:Choice>
    <mc:Fallback xmlns="">
      <p:transition spd="slow" advTm="337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88640"/>
            <a:ext cx="8640960" cy="1054251"/>
          </a:xfrm>
        </p:spPr>
        <p:txBody>
          <a:bodyPr>
            <a:noAutofit/>
          </a:bodyPr>
          <a:lstStyle/>
          <a:p>
            <a:r>
              <a:rPr lang="tr-TR" sz="3600" b="1" dirty="0">
                <a:solidFill>
                  <a:schemeClr val="bg2">
                    <a:lumMod val="75000"/>
                  </a:schemeClr>
                </a:solidFill>
                <a:latin typeface="Calibri" panose="020F0502020204030204" pitchFamily="34" charset="0"/>
                <a:cs typeface="Calibri" panose="020F0502020204030204" pitchFamily="34" charset="0"/>
              </a:rPr>
              <a:t>Yayımcı ön sayısı</a:t>
            </a:r>
          </a:p>
        </p:txBody>
      </p:sp>
      <p:sp>
        <p:nvSpPr>
          <p:cNvPr id="3" name="İçerik Yer Tutucusu 2"/>
          <p:cNvSpPr>
            <a:spLocks noGrp="1"/>
          </p:cNvSpPr>
          <p:nvPr>
            <p:ph idx="1"/>
          </p:nvPr>
        </p:nvSpPr>
        <p:spPr>
          <a:xfrm>
            <a:off x="755576" y="1386907"/>
            <a:ext cx="7632848" cy="4525887"/>
          </a:xfrm>
        </p:spPr>
        <p:txBody>
          <a:bodyPr>
            <a:noAutofit/>
          </a:bodyPr>
          <a:lstStyle/>
          <a:p>
            <a:pPr algn="just"/>
            <a:r>
              <a:rPr lang="tr-TR" sz="1800" dirty="0"/>
              <a:t>Yayımcılara atanan ön sayılar, yıl içindeki yayın faaliyetleri temel alınarak tahsis edilmektedir. Ön sayılar, tekli, 10’lu, 100’lü, 1000’li ve 10.000’li gruplar halindedir.</a:t>
            </a:r>
          </a:p>
          <a:p>
            <a:pPr algn="just"/>
            <a:endParaRPr lang="tr-TR" sz="1800" dirty="0"/>
          </a:p>
          <a:p>
            <a:pPr algn="just"/>
            <a:r>
              <a:rPr lang="tr-TR" sz="1800" dirty="0"/>
              <a:t>100’lük ön sayı atanan bir yayımcı bu ön sayıdan, 100 adet eseri için ISBN alacaktır. Tekli ön sayılar genellikle yayın hayatına yeni başlayan yayımcılar ile yazar yayımcılara atanmaktadır.</a:t>
            </a:r>
          </a:p>
          <a:p>
            <a:pPr marL="0" indent="0">
              <a:buNone/>
            </a:pPr>
            <a:r>
              <a:rPr lang="tr-TR" sz="1800" dirty="0"/>
              <a:t>       Örnekler :</a:t>
            </a:r>
          </a:p>
          <a:p>
            <a:pPr marL="0" indent="0">
              <a:buNone/>
            </a:pPr>
            <a:r>
              <a:rPr lang="tr-TR" sz="1800" dirty="0"/>
              <a:t>	Tekli ön sayı; 978-625-00-9029</a:t>
            </a:r>
          </a:p>
          <a:p>
            <a:pPr marL="0" indent="0">
              <a:buNone/>
            </a:pPr>
            <a:r>
              <a:rPr lang="tr-TR" sz="1800" dirty="0"/>
              <a:t>       10’luk ön sayı; 978-605-72962</a:t>
            </a:r>
          </a:p>
          <a:p>
            <a:pPr marL="0" indent="0">
              <a:buNone/>
            </a:pPr>
            <a:r>
              <a:rPr lang="tr-TR" sz="1800" dirty="0"/>
              <a:t>       100’lük ön sayı; 978-605-6351</a:t>
            </a:r>
          </a:p>
          <a:p>
            <a:pPr marL="0" indent="0">
              <a:buNone/>
            </a:pPr>
            <a:r>
              <a:rPr lang="tr-TR" sz="1800" dirty="0"/>
              <a:t>       1000’lik ön sayı; 978-605-265</a:t>
            </a:r>
          </a:p>
          <a:p>
            <a:pPr marL="0" indent="0">
              <a:buNone/>
            </a:pPr>
            <a:r>
              <a:rPr lang="tr-TR" sz="1800" dirty="0"/>
              <a:t>       10.000’lik ön sayı; 978-605-1</a:t>
            </a:r>
          </a:p>
        </p:txBody>
      </p:sp>
    </p:spTree>
    <p:extLst>
      <p:ext uri="{BB962C8B-B14F-4D97-AF65-F5344CB8AC3E}">
        <p14:creationId xmlns:p14="http://schemas.microsoft.com/office/powerpoint/2010/main" val="1222558730"/>
      </p:ext>
    </p:extLst>
  </p:cSld>
  <p:clrMapOvr>
    <a:masterClrMapping/>
  </p:clrMapOvr>
  <mc:AlternateContent xmlns:mc="http://schemas.openxmlformats.org/markup-compatibility/2006" xmlns:p14="http://schemas.microsoft.com/office/powerpoint/2010/main">
    <mc:Choice Requires="p14">
      <p:transition spd="slow" p14:dur="2000" advTm="45781"/>
    </mc:Choice>
    <mc:Fallback xmlns="">
      <p:transition spd="slow" advTm="457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820472" cy="1152128"/>
          </a:xfrm>
        </p:spPr>
        <p:txBody>
          <a:bodyPr>
            <a:noAutofit/>
          </a:bodyPr>
          <a:lstStyle/>
          <a:p>
            <a:r>
              <a:rPr lang="tr-TR" sz="3900" b="1" dirty="0">
                <a:solidFill>
                  <a:schemeClr val="bg2">
                    <a:lumMod val="75000"/>
                  </a:schemeClr>
                </a:solidFill>
                <a:latin typeface="Calibri" panose="020F0502020204030204" pitchFamily="34" charset="0"/>
                <a:cs typeface="Calibri" panose="020F0502020204030204" pitchFamily="34" charset="0"/>
              </a:rPr>
              <a:t>ISBN hangi türde materyale atanır ?</a:t>
            </a:r>
            <a:br>
              <a:rPr lang="tr-TR" sz="4000" dirty="0"/>
            </a:br>
            <a:endParaRPr lang="tr-TR" sz="4000" dirty="0"/>
          </a:p>
        </p:txBody>
      </p:sp>
      <p:sp>
        <p:nvSpPr>
          <p:cNvPr id="3" name="İçerik Yer Tutucusu 2"/>
          <p:cNvSpPr>
            <a:spLocks noGrp="1"/>
          </p:cNvSpPr>
          <p:nvPr>
            <p:ph idx="1"/>
          </p:nvPr>
        </p:nvSpPr>
        <p:spPr>
          <a:xfrm>
            <a:off x="611561" y="1268760"/>
            <a:ext cx="8066966" cy="5256584"/>
          </a:xfrm>
        </p:spPr>
        <p:txBody>
          <a:bodyPr>
            <a:normAutofit fontScale="47500" lnSpcReduction="20000"/>
          </a:bodyPr>
          <a:lstStyle/>
          <a:p>
            <a:pPr marL="0" indent="0">
              <a:buNone/>
            </a:pPr>
            <a:endParaRPr lang="tr-TR" dirty="0"/>
          </a:p>
          <a:p>
            <a:pPr lvl="0"/>
            <a:r>
              <a:rPr lang="tr-TR" sz="3400" dirty="0"/>
              <a:t>Basılı </a:t>
            </a:r>
            <a:r>
              <a:rPr lang="tr-TR" sz="3400" dirty="0" err="1"/>
              <a:t>monograflar</a:t>
            </a:r>
            <a:r>
              <a:rPr lang="tr-TR" sz="3400" dirty="0"/>
              <a:t>; kitap, kitapçık, özet kitaplar, broşür ve bunların çeşitli biçimleri</a:t>
            </a:r>
          </a:p>
          <a:p>
            <a:pPr lvl="0"/>
            <a:r>
              <a:rPr lang="tr-TR" sz="3400" dirty="0"/>
              <a:t>Braille alfabesi ile basılmış </a:t>
            </a:r>
            <a:r>
              <a:rPr lang="tr-TR" sz="3400" dirty="0" err="1"/>
              <a:t>monograflar</a:t>
            </a:r>
            <a:endParaRPr lang="tr-TR" sz="3400" dirty="0"/>
          </a:p>
          <a:p>
            <a:pPr lvl="0"/>
            <a:r>
              <a:rPr lang="tr-TR" sz="3400" dirty="0"/>
              <a:t>Makinece okunabilen bantlar, </a:t>
            </a:r>
            <a:r>
              <a:rPr lang="tr-TR" sz="3400" dirty="0" err="1"/>
              <a:t>harddisk</a:t>
            </a:r>
            <a:r>
              <a:rPr lang="tr-TR" sz="3400" dirty="0"/>
              <a:t>, CD, DVD ve benzeri fiziksel taşıyıcılarda bulunan dijital yayınlar</a:t>
            </a:r>
          </a:p>
          <a:p>
            <a:pPr lvl="0"/>
            <a:r>
              <a:rPr lang="tr-TR" sz="3400" dirty="0"/>
              <a:t>E-kitaplar ve e-kitap uygulamaları</a:t>
            </a:r>
          </a:p>
          <a:p>
            <a:pPr lvl="0"/>
            <a:r>
              <a:rPr lang="tr-TR" sz="3400" dirty="0"/>
              <a:t>Satışı ya da dağıtımı yapılan basılı kitapların sayısallaştırılmış kopyaları,</a:t>
            </a:r>
          </a:p>
          <a:p>
            <a:pPr lvl="0"/>
            <a:r>
              <a:rPr lang="tr-TR" sz="3400" dirty="0" err="1"/>
              <a:t>Mikroform</a:t>
            </a:r>
            <a:r>
              <a:rPr lang="tr-TR" sz="3400" dirty="0"/>
              <a:t>, mikrofilm gibi makine ile okunabilir diğer </a:t>
            </a:r>
            <a:r>
              <a:rPr lang="tr-TR" sz="3400" dirty="0" err="1"/>
              <a:t>monograf</a:t>
            </a:r>
            <a:r>
              <a:rPr lang="tr-TR" sz="3400" dirty="0"/>
              <a:t> türünde yayınlar </a:t>
            </a:r>
          </a:p>
          <a:p>
            <a:pPr lvl="0"/>
            <a:r>
              <a:rPr lang="tr-TR" sz="3400" dirty="0"/>
              <a:t>Eğitim ve öğretim amaçlı olmak şartıyla yazılım, film, video, asetat ve benzerleri</a:t>
            </a:r>
          </a:p>
          <a:p>
            <a:pPr lvl="0"/>
            <a:r>
              <a:rPr lang="tr-TR" sz="3400" dirty="0"/>
              <a:t>Ekinde CD, DVD ve benzeri materyallerin olduğu karışık yayınlar</a:t>
            </a:r>
          </a:p>
          <a:p>
            <a:pPr lvl="0"/>
            <a:r>
              <a:rPr lang="tr-TR" sz="3400" dirty="0"/>
              <a:t>Bir süreli yayının içeriğinde yer aldığı halde ayrıca bir kitap şeklinde yayınlanarak dağıtıma giren, bir araya toplanmış makaleler,</a:t>
            </a:r>
          </a:p>
          <a:p>
            <a:pPr lvl="0"/>
            <a:r>
              <a:rPr lang="tr-TR" sz="3400" dirty="0"/>
              <a:t>İç kapak, eser adı, bölüm başlıkları veya metin içeren sanat kitapları ve resimli kitaplar</a:t>
            </a:r>
          </a:p>
          <a:p>
            <a:pPr lvl="0"/>
            <a:r>
              <a:rPr lang="tr-TR" sz="3400" dirty="0"/>
              <a:t>Harita ve atlaslar</a:t>
            </a:r>
          </a:p>
          <a:p>
            <a:endParaRPr lang="tr-TR" dirty="0"/>
          </a:p>
        </p:txBody>
      </p:sp>
    </p:spTree>
    <p:extLst>
      <p:ext uri="{BB962C8B-B14F-4D97-AF65-F5344CB8AC3E}">
        <p14:creationId xmlns:p14="http://schemas.microsoft.com/office/powerpoint/2010/main" val="1776792726"/>
      </p:ext>
    </p:extLst>
  </p:cSld>
  <p:clrMapOvr>
    <a:masterClrMapping/>
  </p:clrMapOvr>
  <mc:AlternateContent xmlns:mc="http://schemas.openxmlformats.org/markup-compatibility/2006" xmlns:p14="http://schemas.microsoft.com/office/powerpoint/2010/main">
    <mc:Choice Requires="p14">
      <p:transition spd="slow" p14:dur="2000" advTm="45693"/>
    </mc:Choice>
    <mc:Fallback xmlns="">
      <p:transition spd="slow" advTm="45693"/>
    </mc:Fallback>
  </mc:AlternateContent>
</p:sld>
</file>

<file path=ppt/theme/theme1.xml><?xml version="1.0" encoding="utf-8"?>
<a:theme xmlns:a="http://schemas.openxmlformats.org/drawingml/2006/main" name="Dilim">
  <a:themeElements>
    <a:clrScheme name="Özel 1">
      <a:dk1>
        <a:sysClr val="windowText" lastClr="000000"/>
      </a:dk1>
      <a:lt1>
        <a:sysClr val="window" lastClr="FFFFFF"/>
      </a:lt1>
      <a:dk2>
        <a:srgbClr val="335B74"/>
      </a:dk2>
      <a:lt2>
        <a:srgbClr val="DFE3E5"/>
      </a:lt2>
      <a:accent1>
        <a:srgbClr val="1CADE4"/>
      </a:accent1>
      <a:accent2>
        <a:srgbClr val="2683C6"/>
      </a:accent2>
      <a:accent3>
        <a:srgbClr val="7CE1E7"/>
      </a:accent3>
      <a:accent4>
        <a:srgbClr val="42BA97"/>
      </a:accent4>
      <a:accent5>
        <a:srgbClr val="3E8853"/>
      </a:accent5>
      <a:accent6>
        <a:srgbClr val="62A39F"/>
      </a:accent6>
      <a:hlink>
        <a:srgbClr val="6EAC1C"/>
      </a:hlink>
      <a:folHlink>
        <a:srgbClr val="B26B02"/>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TM03457503[[fn=Teklif]]</Template>
  <TotalTime>3339</TotalTime>
  <Words>1444</Words>
  <Application>Microsoft Office PowerPoint</Application>
  <PresentationFormat>Ekran Gösterisi (4:3)</PresentationFormat>
  <Paragraphs>178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Calibri</vt:lpstr>
      <vt:lpstr>Century Gothic</vt:lpstr>
      <vt:lpstr>Wingdings 3</vt:lpstr>
      <vt:lpstr>Dilim</vt:lpstr>
      <vt:lpstr>          ISBN </vt:lpstr>
      <vt:lpstr>ISBN nedir, NE İŞE YARAR?</vt:lpstr>
      <vt:lpstr>ISBN ne işe yarar ?</vt:lpstr>
      <vt:lpstr>ISBn  tarihçe </vt:lpstr>
      <vt:lpstr>ISBN  numaraların yapısı</vt:lpstr>
      <vt:lpstr>ISBN’i oluşturan rakamlar</vt:lpstr>
      <vt:lpstr>ISBN’in dağıtımı </vt:lpstr>
      <vt:lpstr>Yayımcı ön sayısı</vt:lpstr>
      <vt:lpstr>ISBN hangi türde materyale atanır ? </vt:lpstr>
      <vt:lpstr>ISBN hangi türde materyale atanmaz?</vt:lpstr>
      <vt:lpstr>Bir yayına ISBN nasıl alınır ?</vt:lpstr>
      <vt:lpstr>PowerPoint Sunusu</vt:lpstr>
      <vt:lpstr>Sisteme giriş</vt:lpstr>
      <vt:lpstr>Sisteme giriş</vt:lpstr>
      <vt:lpstr>Yeni yayımcı başvurusu (Kurumsal)</vt:lpstr>
      <vt:lpstr>Yeni yayımcı başvurusu  (Yazar Yayımcı)</vt:lpstr>
      <vt:lpstr>ISBN Başvurusu</vt:lpstr>
      <vt:lpstr>PowerPoint Sunusu</vt:lpstr>
      <vt:lpstr>PowerPoint Sunusu</vt:lpstr>
      <vt:lpstr>ISBN İstatistikleri</vt:lpstr>
      <vt:lpstr>ISBN Atanan Eğitim yayınları</vt:lpstr>
      <vt:lpstr>İletişim bilgilerimiz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STANDART NUMARALAR VE DERLEME</dc:title>
  <dc:creator>ayda.percin</dc:creator>
  <cp:lastModifiedBy>ayda perçin</cp:lastModifiedBy>
  <cp:revision>307</cp:revision>
  <cp:lastPrinted>2025-05-23T11:36:28Z</cp:lastPrinted>
  <dcterms:created xsi:type="dcterms:W3CDTF">2022-08-08T07:01:45Z</dcterms:created>
  <dcterms:modified xsi:type="dcterms:W3CDTF">2025-05-27T11:43:57Z</dcterms:modified>
</cp:coreProperties>
</file>