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4"/>
  </p:sldMasterIdLst>
  <p:notesMasterIdLst>
    <p:notesMasterId r:id="rId52"/>
  </p:notesMasterIdLst>
  <p:handoutMasterIdLst>
    <p:handoutMasterId r:id="rId53"/>
  </p:handoutMasterIdLst>
  <p:sldIdLst>
    <p:sldId id="268" r:id="rId5"/>
    <p:sldId id="257" r:id="rId6"/>
    <p:sldId id="258" r:id="rId7"/>
    <p:sldId id="259" r:id="rId8"/>
    <p:sldId id="269" r:id="rId9"/>
    <p:sldId id="270" r:id="rId10"/>
    <p:sldId id="271" r:id="rId11"/>
    <p:sldId id="272" r:id="rId12"/>
    <p:sldId id="273" r:id="rId13"/>
    <p:sldId id="274" r:id="rId14"/>
    <p:sldId id="275" r:id="rId15"/>
    <p:sldId id="276" r:id="rId16"/>
    <p:sldId id="277" r:id="rId17"/>
    <p:sldId id="278" r:id="rId18"/>
    <p:sldId id="279" r:id="rId19"/>
    <p:sldId id="281" r:id="rId20"/>
    <p:sldId id="282" r:id="rId21"/>
    <p:sldId id="283" r:id="rId22"/>
    <p:sldId id="284" r:id="rId23"/>
    <p:sldId id="285" r:id="rId24"/>
    <p:sldId id="286" r:id="rId25"/>
    <p:sldId id="287" r:id="rId26"/>
    <p:sldId id="288" r:id="rId27"/>
    <p:sldId id="290" r:id="rId28"/>
    <p:sldId id="291" r:id="rId29"/>
    <p:sldId id="292" r:id="rId30"/>
    <p:sldId id="293" r:id="rId31"/>
    <p:sldId id="294" r:id="rId32"/>
    <p:sldId id="295" r:id="rId33"/>
    <p:sldId id="308" r:id="rId34"/>
    <p:sldId id="296" r:id="rId35"/>
    <p:sldId id="297" r:id="rId36"/>
    <p:sldId id="309" r:id="rId37"/>
    <p:sldId id="310" r:id="rId38"/>
    <p:sldId id="311" r:id="rId39"/>
    <p:sldId id="298" r:id="rId40"/>
    <p:sldId id="299" r:id="rId41"/>
    <p:sldId id="300" r:id="rId42"/>
    <p:sldId id="301" r:id="rId43"/>
    <p:sldId id="302" r:id="rId44"/>
    <p:sldId id="303" r:id="rId45"/>
    <p:sldId id="304" r:id="rId46"/>
    <p:sldId id="305" r:id="rId47"/>
    <p:sldId id="306" r:id="rId48"/>
    <p:sldId id="312" r:id="rId49"/>
    <p:sldId id="314" r:id="rId50"/>
    <p:sldId id="31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07" d="100"/>
          <a:sy n="107" d="100"/>
        </p:scale>
        <p:origin x="750" y="102"/>
      </p:cViewPr>
      <p:guideLst>
        <p:guide orient="horz" pos="2160"/>
        <p:guide pos="3840"/>
      </p:guideLst>
    </p:cSldViewPr>
  </p:slideViewPr>
  <p:notesTextViewPr>
    <p:cViewPr>
      <p:scale>
        <a:sx n="1" d="1"/>
        <a:sy n="1" d="1"/>
      </p:scale>
      <p:origin x="0" y="0"/>
    </p:cViewPr>
  </p:notesTextViewPr>
  <p:notesViewPr>
    <p:cSldViewPr snapToGrid="0" showGuides="1">
      <p:cViewPr varScale="1">
        <p:scale>
          <a:sx n="76" d="100"/>
          <a:sy n="76" d="100"/>
        </p:scale>
        <p:origin x="40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a:latin typeface="Arial" panose="020B0604020202020204" pitchFamily="34" charset="0"/>
            </a:endParaRPr>
          </a:p>
        </p:txBody>
      </p:sp>
      <p:sp>
        <p:nvSpPr>
          <p:cNvPr id="3" name="Tarih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A9E4D82-28F8-4AE6-AC58-4E0C47EB2011}" type="datetime1">
              <a:rPr lang="tr-TR" smtClean="0">
                <a:latin typeface="Arial" panose="020B0604020202020204" pitchFamily="34" charset="0"/>
              </a:rPr>
              <a:t>22.05.2025</a:t>
            </a:fld>
            <a:endParaRPr lang="tr-TR">
              <a:latin typeface="Arial" panose="020B0604020202020204" pitchFamily="34" charset="0"/>
            </a:endParaRPr>
          </a:p>
        </p:txBody>
      </p:sp>
      <p:sp>
        <p:nvSpPr>
          <p:cNvPr id="4" name="Alt 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a:latin typeface="Arial" panose="020B0604020202020204" pitchFamily="34" charset="0"/>
            </a:endParaRP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6834459-7356-44BF-850D-8B30C4FB3B6B}" type="slidenum">
              <a:rPr lang="tr-TR">
                <a:latin typeface="Arial" panose="020B0604020202020204" pitchFamily="34" charset="0"/>
              </a:rPr>
              <a:t>‹#›</a:t>
            </a:fld>
            <a:endParaRPr lang="tr-TR">
              <a:latin typeface="Arial" panose="020B0604020202020204" pitchFamily="34" charset="0"/>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tr-TR" noProof="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E143251-A342-438C-BAF0-43ECC974AE28}" type="datetime1">
              <a:rPr lang="tr-TR" noProof="0" smtClean="0"/>
              <a:t>22.05.2025</a:t>
            </a:fld>
            <a:endParaRPr lang="tr-TR" noProof="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r-TR" noProof="0"/>
          </a:p>
        </p:txBody>
      </p:sp>
      <p:sp>
        <p:nvSpPr>
          <p:cNvPr id="5" name="Notlar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tr-TR" noProof="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0A3C37BE-C303-496D-B5CD-85F2937540FC}" type="slidenum">
              <a:rPr lang="tr-TR" noProof="0" smtClean="0"/>
              <a:pPr/>
              <a:t>‹#›</a:t>
            </a:fld>
            <a:endParaRPr lang="tr-TR" noProof="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a:defRPr sz="1200">
        <a:solidFill>
          <a:schemeClr val="tx1"/>
        </a:solidFill>
      </a:defRPr>
    </a:lvl2pPr>
    <a:lvl3pPr marL="914400" algn="l">
      <a:defRPr sz="1200">
        <a:solidFill>
          <a:schemeClr val="tx1"/>
        </a:solidFill>
      </a:defRPr>
    </a:lvl3pPr>
    <a:lvl4pPr marL="1371600" algn="l">
      <a:defRPr sz="1200">
        <a:solidFill>
          <a:schemeClr val="tx1"/>
        </a:solidFill>
      </a:defRPr>
    </a:lvl4pPr>
    <a:lvl5pPr marL="1828800" algn="l">
      <a:defRPr sz="1200">
        <a:solidFill>
          <a:schemeClr val="tx1"/>
        </a:solidFill>
      </a:defRPr>
    </a:lvl5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a:p>
        </p:txBody>
      </p:sp>
      <p:sp>
        <p:nvSpPr>
          <p:cNvPr id="4" name="Slayt Numarası Yer Tutucusu 3"/>
          <p:cNvSpPr>
            <a:spLocks noGrp="1"/>
          </p:cNvSpPr>
          <p:nvPr>
            <p:ph type="sldNum" sz="quarter" idx="5"/>
          </p:nvPr>
        </p:nvSpPr>
        <p:spPr/>
        <p:txBody>
          <a:bodyPr rtlCol="0"/>
          <a:lstStyle/>
          <a:p>
            <a:pPr rtl="0"/>
            <a:fld id="{0A3C37BE-C303-496D-B5CD-85F2937540FC}" type="slidenum">
              <a:rPr lang="tr-TR" smtClean="0"/>
              <a:t>1</a:t>
            </a:fld>
            <a:endParaRPr lang="tr-TR"/>
          </a:p>
        </p:txBody>
      </p:sp>
    </p:spTree>
    <p:extLst>
      <p:ext uri="{BB962C8B-B14F-4D97-AF65-F5344CB8AC3E}">
        <p14:creationId xmlns:p14="http://schemas.microsoft.com/office/powerpoint/2010/main" val="125201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a:p>
        </p:txBody>
      </p:sp>
      <p:sp>
        <p:nvSpPr>
          <p:cNvPr id="4" name="Slayt Numarası Yer Tutucusu 3"/>
          <p:cNvSpPr>
            <a:spLocks noGrp="1"/>
          </p:cNvSpPr>
          <p:nvPr>
            <p:ph type="sldNum" sz="quarter" idx="5"/>
          </p:nvPr>
        </p:nvSpPr>
        <p:spPr/>
        <p:txBody>
          <a:bodyPr rtlCol="0"/>
          <a:lstStyle/>
          <a:p>
            <a:pPr rtl="0"/>
            <a:fld id="{0A3C37BE-C303-496D-B5CD-85F2937540FC}" type="slidenum">
              <a:rPr lang="tr-TR" smtClean="0"/>
              <a:t>2</a:t>
            </a:fld>
            <a:endParaRPr lang="tr-TR"/>
          </a:p>
        </p:txBody>
      </p:sp>
    </p:spTree>
    <p:extLst>
      <p:ext uri="{BB962C8B-B14F-4D97-AF65-F5344CB8AC3E}">
        <p14:creationId xmlns:p14="http://schemas.microsoft.com/office/powerpoint/2010/main" val="1443239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a:p>
        </p:txBody>
      </p:sp>
      <p:sp>
        <p:nvSpPr>
          <p:cNvPr id="4" name="Slayt Numarası Yer Tutucusu 3"/>
          <p:cNvSpPr>
            <a:spLocks noGrp="1"/>
          </p:cNvSpPr>
          <p:nvPr>
            <p:ph type="sldNum" sz="quarter" idx="5"/>
          </p:nvPr>
        </p:nvSpPr>
        <p:spPr/>
        <p:txBody>
          <a:bodyPr rtlCol="0"/>
          <a:lstStyle/>
          <a:p>
            <a:pPr rtl="0"/>
            <a:fld id="{0A3C37BE-C303-496D-B5CD-85F2937540FC}" type="slidenum">
              <a:rPr lang="tr-TR" smtClean="0"/>
              <a:t>3</a:t>
            </a:fld>
            <a:endParaRPr lang="tr-TR"/>
          </a:p>
        </p:txBody>
      </p:sp>
    </p:spTree>
    <p:extLst>
      <p:ext uri="{BB962C8B-B14F-4D97-AF65-F5344CB8AC3E}">
        <p14:creationId xmlns:p14="http://schemas.microsoft.com/office/powerpoint/2010/main" val="3267214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a:p>
        </p:txBody>
      </p:sp>
      <p:sp>
        <p:nvSpPr>
          <p:cNvPr id="4" name="Slayt Numarası Yer Tutucusu 3"/>
          <p:cNvSpPr>
            <a:spLocks noGrp="1"/>
          </p:cNvSpPr>
          <p:nvPr>
            <p:ph type="sldNum" sz="quarter" idx="5"/>
          </p:nvPr>
        </p:nvSpPr>
        <p:spPr/>
        <p:txBody>
          <a:bodyPr rtlCol="0"/>
          <a:lstStyle/>
          <a:p>
            <a:pPr rtl="0"/>
            <a:fld id="{0A3C37BE-C303-496D-B5CD-85F2937540FC}" type="slidenum">
              <a:rPr lang="tr-TR" smtClean="0"/>
              <a:t>4</a:t>
            </a:fld>
            <a:endParaRPr lang="tr-TR"/>
          </a:p>
        </p:txBody>
      </p:sp>
    </p:spTree>
    <p:extLst>
      <p:ext uri="{BB962C8B-B14F-4D97-AF65-F5344CB8AC3E}">
        <p14:creationId xmlns:p14="http://schemas.microsoft.com/office/powerpoint/2010/main" val="112891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tr-TR"/>
              <a:t>Asıl başlık stilini düzenlemek için tıklayın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pPr rtl="0"/>
            <a:fld id="{31EF5A91-0799-4CE3-8893-DF3BCE720C1F}" type="datetime1">
              <a:rPr lang="tr-TR" noProof="0" smtClean="0"/>
              <a:t>22.05.2025</a:t>
            </a:fld>
            <a:endParaRPr lang="tr-TR" noProof="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latin typeface="Cambria" panose="02040503050406030204" pitchFamily="18" charset="0"/>
              </a:defRPr>
            </a:lvl1pPr>
          </a:lstStyle>
          <a:p>
            <a:endParaRPr lang="tr-TR"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pPr rtl="0"/>
            <a:fld id="{0FF54DE5-C571-48E8-A5BC-B369434E2F44}" type="slidenum">
              <a:rPr lang="tr-TR" noProof="0" smtClean="0"/>
              <a:pPr/>
              <a:t>‹#›</a:t>
            </a:fld>
            <a:endParaRPr lang="tr-TR" noProof="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7846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rtl="0"/>
            <a:fld id="{271C3428-98D3-4BD8-A032-0DD45BF27FDB}" type="datetime1">
              <a:rPr lang="tr-TR" noProof="0" smtClean="0"/>
              <a:t>22.05.2025</a:t>
            </a:fld>
            <a:endParaRPr lang="tr-TR" noProof="0"/>
          </a:p>
        </p:txBody>
      </p:sp>
      <p:sp>
        <p:nvSpPr>
          <p:cNvPr id="5" name="Footer Placeholder 4"/>
          <p:cNvSpPr>
            <a:spLocks noGrp="1"/>
          </p:cNvSpPr>
          <p:nvPr>
            <p:ph type="ftr" sz="quarter" idx="11"/>
          </p:nvPr>
        </p:nvSpPr>
        <p:spPr/>
        <p:txBody>
          <a:bodyPr/>
          <a:lstStyle>
            <a:lvl1pPr>
              <a:defRPr>
                <a:latin typeface="Cambria" panose="02040503050406030204" pitchFamily="18" charset="0"/>
              </a:defRPr>
            </a:lvl1pPr>
          </a:lstStyle>
          <a:p>
            <a:endParaRPr lang="tr-TR" dirty="0"/>
          </a:p>
        </p:txBody>
      </p:sp>
      <p:sp>
        <p:nvSpPr>
          <p:cNvPr id="6" name="Slide Number Placeholder 5"/>
          <p:cNvSpPr>
            <a:spLocks noGrp="1"/>
          </p:cNvSpPr>
          <p:nvPr>
            <p:ph type="sldNum" sz="quarter" idx="12"/>
          </p:nvPr>
        </p:nvSpPr>
        <p:spPr/>
        <p:txBody>
          <a:bodyPr/>
          <a:lstStyle/>
          <a:p>
            <a:pPr rtl="0"/>
            <a:fld id="{0FF54DE5-C571-48E8-A5BC-B369434E2F44}" type="slidenum">
              <a:rPr lang="tr-TR" noProof="0" smtClean="0"/>
              <a:t>‹#›</a:t>
            </a:fld>
            <a:endParaRPr lang="tr-TR" noProof="0"/>
          </a:p>
        </p:txBody>
      </p:sp>
    </p:spTree>
    <p:extLst>
      <p:ext uri="{BB962C8B-B14F-4D97-AF65-F5344CB8AC3E}">
        <p14:creationId xmlns:p14="http://schemas.microsoft.com/office/powerpoint/2010/main" val="201917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rtl="0"/>
            <a:fld id="{25356B25-3FB7-4880-9BA4-27C0F94465FF}" type="datetime1">
              <a:rPr lang="tr-TR" noProof="0" smtClean="0"/>
              <a:t>22.05.2025</a:t>
            </a:fld>
            <a:endParaRPr lang="tr-TR" noProof="0"/>
          </a:p>
        </p:txBody>
      </p:sp>
      <p:sp>
        <p:nvSpPr>
          <p:cNvPr id="5" name="Footer Placeholder 4"/>
          <p:cNvSpPr>
            <a:spLocks noGrp="1"/>
          </p:cNvSpPr>
          <p:nvPr>
            <p:ph type="ftr" sz="quarter" idx="11"/>
          </p:nvPr>
        </p:nvSpPr>
        <p:spPr/>
        <p:txBody>
          <a:bodyPr/>
          <a:lstStyle>
            <a:lvl1pPr>
              <a:defRPr>
                <a:latin typeface="Cambria" panose="02040503050406030204" pitchFamily="18" charset="0"/>
              </a:defRPr>
            </a:lvl1pPr>
          </a:lstStyle>
          <a:p>
            <a:endParaRPr lang="tr-TR" dirty="0"/>
          </a:p>
        </p:txBody>
      </p:sp>
      <p:sp>
        <p:nvSpPr>
          <p:cNvPr id="6" name="Slide Number Placeholder 5"/>
          <p:cNvSpPr>
            <a:spLocks noGrp="1"/>
          </p:cNvSpPr>
          <p:nvPr>
            <p:ph type="sldNum" sz="quarter" idx="12"/>
          </p:nvPr>
        </p:nvSpPr>
        <p:spPr/>
        <p:txBody>
          <a:bodyPr/>
          <a:lstStyle/>
          <a:p>
            <a:pPr rtl="0"/>
            <a:fld id="{0FF54DE5-C571-48E8-A5BC-B369434E2F44}" type="slidenum">
              <a:rPr lang="tr-TR" noProof="0" smtClean="0"/>
              <a:t>‹#›</a:t>
            </a:fld>
            <a:endParaRPr lang="tr-TR" noProof="0"/>
          </a:p>
        </p:txBody>
      </p:sp>
    </p:spTree>
    <p:extLst>
      <p:ext uri="{BB962C8B-B14F-4D97-AF65-F5344CB8AC3E}">
        <p14:creationId xmlns:p14="http://schemas.microsoft.com/office/powerpoint/2010/main" val="412336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rtl="0"/>
            <a:fld id="{03E186AE-8D35-4729-91C0-26E7167BF293}" type="datetime1">
              <a:rPr lang="tr-TR" noProof="0" smtClean="0"/>
              <a:t>22.05.2025</a:t>
            </a:fld>
            <a:endParaRPr lang="tr-TR" noProof="0"/>
          </a:p>
        </p:txBody>
      </p:sp>
      <p:sp>
        <p:nvSpPr>
          <p:cNvPr id="5" name="Footer Placeholder 4"/>
          <p:cNvSpPr>
            <a:spLocks noGrp="1"/>
          </p:cNvSpPr>
          <p:nvPr>
            <p:ph type="ftr" sz="quarter" idx="11"/>
          </p:nvPr>
        </p:nvSpPr>
        <p:spPr/>
        <p:txBody>
          <a:bodyPr/>
          <a:lstStyle>
            <a:lvl1pPr>
              <a:defRPr>
                <a:latin typeface="Cambria" panose="02040503050406030204" pitchFamily="18" charset="0"/>
              </a:defRPr>
            </a:lvl1pPr>
          </a:lstStyle>
          <a:p>
            <a:endParaRPr lang="tr-TR" dirty="0"/>
          </a:p>
        </p:txBody>
      </p:sp>
      <p:sp>
        <p:nvSpPr>
          <p:cNvPr id="6" name="Slide Number Placeholder 5"/>
          <p:cNvSpPr>
            <a:spLocks noGrp="1"/>
          </p:cNvSpPr>
          <p:nvPr>
            <p:ph type="sldNum" sz="quarter" idx="12"/>
          </p:nvPr>
        </p:nvSpPr>
        <p:spPr/>
        <p:txBody>
          <a:bodyPr/>
          <a:lstStyle/>
          <a:p>
            <a:pPr rtl="0"/>
            <a:fld id="{0FF54DE5-C571-48E8-A5BC-B369434E2F44}" type="slidenum">
              <a:rPr lang="tr-TR" noProof="0" smtClean="0"/>
              <a:t>‹#›</a:t>
            </a:fld>
            <a:endParaRPr lang="tr-TR" noProof="0"/>
          </a:p>
        </p:txBody>
      </p:sp>
    </p:spTree>
    <p:extLst>
      <p:ext uri="{BB962C8B-B14F-4D97-AF65-F5344CB8AC3E}">
        <p14:creationId xmlns:p14="http://schemas.microsoft.com/office/powerpoint/2010/main" val="86781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pPr rtl="0"/>
            <a:fld id="{CF750C6C-412C-489F-8BAC-18D550D6942B}" type="datetime1">
              <a:rPr lang="tr-TR" noProof="0" smtClean="0"/>
              <a:t>22.05.2025</a:t>
            </a:fld>
            <a:endParaRPr lang="tr-TR" noProof="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latin typeface="Cambria" panose="02040503050406030204" pitchFamily="18" charset="0"/>
              </a:defRPr>
            </a:lvl1pPr>
          </a:lstStyle>
          <a:p>
            <a:endParaRPr lang="tr-TR"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pPr rtl="0"/>
            <a:fld id="{0FF54DE5-C571-48E8-A5BC-B369434E2F44}" type="slidenum">
              <a:rPr lang="tr-TR" noProof="0" smtClean="0"/>
              <a:t>‹#›</a:t>
            </a:fld>
            <a:endParaRPr lang="tr-TR" noProof="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846714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rtl="0"/>
            <a:fld id="{90FEC8AD-8A50-473B-BF04-9574F76C88CE}" type="datetime1">
              <a:rPr lang="tr-TR" noProof="0" smtClean="0"/>
              <a:t>22.05.2025</a:t>
            </a:fld>
            <a:endParaRPr lang="tr-TR" noProof="0"/>
          </a:p>
        </p:txBody>
      </p:sp>
      <p:sp>
        <p:nvSpPr>
          <p:cNvPr id="6" name="Footer Placeholder 5"/>
          <p:cNvSpPr>
            <a:spLocks noGrp="1"/>
          </p:cNvSpPr>
          <p:nvPr>
            <p:ph type="ftr" sz="quarter" idx="11"/>
          </p:nvPr>
        </p:nvSpPr>
        <p:spPr/>
        <p:txBody>
          <a:bodyPr/>
          <a:lstStyle>
            <a:lvl1pPr>
              <a:defRPr>
                <a:latin typeface="Cambria" panose="02040503050406030204" pitchFamily="18" charset="0"/>
              </a:defRPr>
            </a:lvl1pPr>
          </a:lstStyle>
          <a:p>
            <a:endParaRPr lang="tr-TR" dirty="0"/>
          </a:p>
        </p:txBody>
      </p:sp>
      <p:sp>
        <p:nvSpPr>
          <p:cNvPr id="7" name="Slide Number Placeholder 6"/>
          <p:cNvSpPr>
            <a:spLocks noGrp="1"/>
          </p:cNvSpPr>
          <p:nvPr>
            <p:ph type="sldNum" sz="quarter" idx="12"/>
          </p:nvPr>
        </p:nvSpPr>
        <p:spPr/>
        <p:txBody>
          <a:bodyPr/>
          <a:lstStyle/>
          <a:p>
            <a:pPr rtl="0"/>
            <a:fld id="{0FF54DE5-C571-48E8-A5BC-B369434E2F44}" type="slidenum">
              <a:rPr lang="tr-TR" noProof="0" smtClean="0"/>
              <a:t>‹#›</a:t>
            </a:fld>
            <a:endParaRPr lang="tr-TR" noProof="0"/>
          </a:p>
        </p:txBody>
      </p:sp>
    </p:spTree>
    <p:extLst>
      <p:ext uri="{BB962C8B-B14F-4D97-AF65-F5344CB8AC3E}">
        <p14:creationId xmlns:p14="http://schemas.microsoft.com/office/powerpoint/2010/main" val="225564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257300" y="2909102"/>
            <a:ext cx="4800600" cy="299639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633864" y="2909102"/>
            <a:ext cx="4800600" cy="299639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rtl="0"/>
            <a:fld id="{8F97211E-2B8D-4E6B-8A37-6BBFCD26F52E}" type="datetime1">
              <a:rPr lang="tr-TR" noProof="0" smtClean="0"/>
              <a:t>22.05.2025</a:t>
            </a:fld>
            <a:endParaRPr lang="tr-TR" noProof="0"/>
          </a:p>
        </p:txBody>
      </p:sp>
      <p:sp>
        <p:nvSpPr>
          <p:cNvPr id="8" name="Footer Placeholder 7"/>
          <p:cNvSpPr>
            <a:spLocks noGrp="1"/>
          </p:cNvSpPr>
          <p:nvPr>
            <p:ph type="ftr" sz="quarter" idx="11"/>
          </p:nvPr>
        </p:nvSpPr>
        <p:spPr/>
        <p:txBody>
          <a:bodyPr/>
          <a:lstStyle>
            <a:lvl1pPr>
              <a:defRPr>
                <a:latin typeface="Cambria" panose="02040503050406030204" pitchFamily="18" charset="0"/>
              </a:defRPr>
            </a:lvl1pPr>
          </a:lstStyle>
          <a:p>
            <a:endParaRPr lang="tr-TR" dirty="0"/>
          </a:p>
        </p:txBody>
      </p:sp>
      <p:sp>
        <p:nvSpPr>
          <p:cNvPr id="9" name="Slide Number Placeholder 8"/>
          <p:cNvSpPr>
            <a:spLocks noGrp="1"/>
          </p:cNvSpPr>
          <p:nvPr>
            <p:ph type="sldNum" sz="quarter" idx="12"/>
          </p:nvPr>
        </p:nvSpPr>
        <p:spPr/>
        <p:txBody>
          <a:bodyPr/>
          <a:lstStyle/>
          <a:p>
            <a:pPr rtl="0"/>
            <a:fld id="{0FF54DE5-C571-48E8-A5BC-B369434E2F44}" type="slidenum">
              <a:rPr lang="tr-TR" noProof="0" smtClean="0"/>
              <a:t>‹#›</a:t>
            </a:fld>
            <a:endParaRPr lang="tr-TR" noProof="0"/>
          </a:p>
        </p:txBody>
      </p:sp>
    </p:spTree>
    <p:extLst>
      <p:ext uri="{BB962C8B-B14F-4D97-AF65-F5344CB8AC3E}">
        <p14:creationId xmlns:p14="http://schemas.microsoft.com/office/powerpoint/2010/main" val="346359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pPr rtl="0"/>
            <a:fld id="{712A8323-63D4-40B4-A3E2-9C0E1664D8F8}" type="datetime1">
              <a:rPr lang="tr-TR" noProof="0" smtClean="0"/>
              <a:t>22.05.2025</a:t>
            </a:fld>
            <a:endParaRPr lang="tr-TR" noProof="0"/>
          </a:p>
        </p:txBody>
      </p:sp>
      <p:sp>
        <p:nvSpPr>
          <p:cNvPr id="4" name="Footer Placeholder 3"/>
          <p:cNvSpPr>
            <a:spLocks noGrp="1"/>
          </p:cNvSpPr>
          <p:nvPr>
            <p:ph type="ftr" sz="quarter" idx="11"/>
          </p:nvPr>
        </p:nvSpPr>
        <p:spPr/>
        <p:txBody>
          <a:bodyPr/>
          <a:lstStyle>
            <a:lvl1pPr>
              <a:defRPr>
                <a:latin typeface="Cambria" panose="02040503050406030204" pitchFamily="18" charset="0"/>
              </a:defRPr>
            </a:lvl1pPr>
          </a:lstStyle>
          <a:p>
            <a:endParaRPr lang="tr-TR" dirty="0"/>
          </a:p>
        </p:txBody>
      </p:sp>
      <p:sp>
        <p:nvSpPr>
          <p:cNvPr id="5" name="Slide Number Placeholder 4"/>
          <p:cNvSpPr>
            <a:spLocks noGrp="1"/>
          </p:cNvSpPr>
          <p:nvPr>
            <p:ph type="sldNum" sz="quarter" idx="12"/>
          </p:nvPr>
        </p:nvSpPr>
        <p:spPr/>
        <p:txBody>
          <a:bodyPr/>
          <a:lstStyle/>
          <a:p>
            <a:pPr rtl="0"/>
            <a:fld id="{0FF54DE5-C571-48E8-A5BC-B369434E2F44}" type="slidenum">
              <a:rPr lang="tr-TR" noProof="0" smtClean="0"/>
              <a:t>‹#›</a:t>
            </a:fld>
            <a:endParaRPr lang="tr-TR" noProof="0"/>
          </a:p>
        </p:txBody>
      </p:sp>
    </p:spTree>
    <p:extLst>
      <p:ext uri="{BB962C8B-B14F-4D97-AF65-F5344CB8AC3E}">
        <p14:creationId xmlns:p14="http://schemas.microsoft.com/office/powerpoint/2010/main" val="1948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D539C7CD-F92D-4811-A07F-670D486E3373}" type="datetime1">
              <a:rPr lang="tr-TR" noProof="0" smtClean="0"/>
              <a:t>22.05.2025</a:t>
            </a:fld>
            <a:endParaRPr lang="tr-TR" noProof="0"/>
          </a:p>
        </p:txBody>
      </p:sp>
      <p:sp>
        <p:nvSpPr>
          <p:cNvPr id="3" name="Footer Placeholder 2"/>
          <p:cNvSpPr>
            <a:spLocks noGrp="1"/>
          </p:cNvSpPr>
          <p:nvPr>
            <p:ph type="ftr" sz="quarter" idx="11"/>
          </p:nvPr>
        </p:nvSpPr>
        <p:spPr/>
        <p:txBody>
          <a:bodyPr/>
          <a:lstStyle>
            <a:lvl1pPr>
              <a:defRPr>
                <a:latin typeface="Cambria" panose="02040503050406030204" pitchFamily="18" charset="0"/>
              </a:defRPr>
            </a:lvl1pPr>
          </a:lstStyle>
          <a:p>
            <a:endParaRPr lang="tr-TR" dirty="0"/>
          </a:p>
        </p:txBody>
      </p:sp>
      <p:sp>
        <p:nvSpPr>
          <p:cNvPr id="4" name="Slide Number Placeholder 3"/>
          <p:cNvSpPr>
            <a:spLocks noGrp="1"/>
          </p:cNvSpPr>
          <p:nvPr>
            <p:ph type="sldNum" sz="quarter" idx="12"/>
          </p:nvPr>
        </p:nvSpPr>
        <p:spPr/>
        <p:txBody>
          <a:bodyPr/>
          <a:lstStyle/>
          <a:p>
            <a:pPr rtl="0"/>
            <a:fld id="{0FF54DE5-C571-48E8-A5BC-B369434E2F44}" type="slidenum">
              <a:rPr lang="tr-TR" noProof="0" smtClean="0"/>
              <a:t>‹#›</a:t>
            </a:fld>
            <a:endParaRPr lang="tr-TR" noProof="0"/>
          </a:p>
        </p:txBody>
      </p:sp>
    </p:spTree>
    <p:extLst>
      <p:ext uri="{BB962C8B-B14F-4D97-AF65-F5344CB8AC3E}">
        <p14:creationId xmlns:p14="http://schemas.microsoft.com/office/powerpoint/2010/main" val="86156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Cambria" panose="02040503050406030204" pitchFamily="18" charset="0"/>
              </a:defRPr>
            </a:lvl1pPr>
          </a:lstStyle>
          <a:p>
            <a:r>
              <a:rPr lang="tr-TR" dirty="0"/>
              <a:t>Asıl başlık stilini düzenlemek için tıklayın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65051" y="6375679"/>
            <a:ext cx="1233355" cy="348462"/>
          </a:xfrm>
        </p:spPr>
        <p:txBody>
          <a:bodyPr/>
          <a:lstStyle/>
          <a:p>
            <a:fld id="{DB5AC4CC-6084-4463-8B9F-17A631234D33}" type="datetime1">
              <a:rPr lang="tr-TR" noProof="0" smtClean="0"/>
              <a:t>22.05.2025</a:t>
            </a:fld>
            <a:endParaRPr lang="tr-TR" noProof="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2103620" y="6375679"/>
            <a:ext cx="3482179" cy="345796"/>
          </a:xfrm>
        </p:spPr>
        <p:txBody>
          <a:bodyPr/>
          <a:lstStyle/>
          <a:p>
            <a:endParaRPr lang="tr-TR" noProof="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5691014" y="6375679"/>
            <a:ext cx="1232456" cy="345796"/>
          </a:xfrm>
        </p:spPr>
        <p:txBody>
          <a:bodyPr/>
          <a:lstStyle/>
          <a:p>
            <a:fld id="{0FF54DE5-C571-48E8-A5BC-B369434E2F44}" type="slidenum">
              <a:rPr lang="tr-TR" noProof="0" smtClean="0"/>
              <a:pPr/>
              <a:t>‹#›</a:t>
            </a:fld>
            <a:endParaRPr lang="tr-TR" noProof="0">
              <a:latin typeface="Arial" panose="020B0604020202020204" pitchFamily="34" charset="0"/>
              <a:cs typeface="Arial" panose="020B0604020202020204" pitchFamily="34" charset="0"/>
            </a:endParaRP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6478989"/>
      </p:ext>
    </p:extLst>
  </p:cSld>
  <p:clrMapOvr>
    <a:masterClrMapping/>
  </p:clrMapOvr>
  <p:hf sldNum="0" hdr="0" ftr="0" dt="0"/>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Cambria" panose="02040503050406030204" pitchFamily="18" charset="0"/>
              </a:defRPr>
            </a:lvl1pPr>
          </a:lstStyle>
          <a:p>
            <a:r>
              <a:rPr lang="tr-TR" dirty="0"/>
              <a:t>Asıl başlık stilini düzenlemek için tıklayın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65950" y="6375679"/>
            <a:ext cx="1232456" cy="348462"/>
          </a:xfrm>
        </p:spPr>
        <p:txBody>
          <a:bodyPr/>
          <a:lstStyle/>
          <a:p>
            <a:fld id="{DB5AC4CC-6084-4463-8B9F-17A631234D33}" type="datetime1">
              <a:rPr lang="tr-TR" noProof="0" smtClean="0"/>
              <a:t>22.05.2025</a:t>
            </a:fld>
            <a:endParaRPr lang="tr-TR" noProof="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2103621" y="6375679"/>
            <a:ext cx="3482178" cy="345796"/>
          </a:xfrm>
        </p:spPr>
        <p:txBody>
          <a:bodyPr/>
          <a:lstStyle>
            <a:lvl1pPr>
              <a:defRPr>
                <a:latin typeface="Cambria" panose="02040503050406030204" pitchFamily="18" charset="0"/>
              </a:defRPr>
            </a:lvl1p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0FF54DE5-C571-48E8-A5BC-B369434E2F44}" type="slidenum">
              <a:rPr lang="tr-TR" noProof="0" smtClean="0"/>
              <a:pPr/>
              <a:t>‹#›</a:t>
            </a:fld>
            <a:endParaRPr lang="tr-TR"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144169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latin typeface="Cambria" panose="02040503050406030204" pitchFamily="18" charset="0"/>
              </a:defRPr>
            </a:lvl1pPr>
          </a:lstStyle>
          <a:p>
            <a:fld id="{DB5AC4CC-6084-4463-8B9F-17A631234D33}" type="datetime1">
              <a:rPr lang="tr-TR" smtClean="0"/>
              <a:pPr/>
              <a:t>22.05.2025</a:t>
            </a:fld>
            <a:endParaRPr lang="tr-TR"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tr-TR" noProof="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latin typeface="Cambria" panose="02040503050406030204" pitchFamily="18" charset="0"/>
              </a:defRPr>
            </a:lvl1pPr>
          </a:lstStyle>
          <a:p>
            <a:fld id="{0FF54DE5-C571-48E8-A5BC-B369434E2F44}" type="slidenum">
              <a:rPr lang="tr-TR" smtClean="0"/>
              <a:pPr/>
              <a:t>‹#›</a:t>
            </a:fld>
            <a:endParaRPr lang="tr-TR" dirty="0">
              <a:latin typeface="Arial" panose="020B0604020202020204" pitchFamily="34" charset="0"/>
              <a:cs typeface="Arial" panose="020B0604020202020204" pitchFamily="34" charset="0"/>
            </a:endParaRP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981867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Cambria" panose="02040503050406030204" pitchFamily="18" charset="0"/>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Cambria" panose="02040503050406030204" pitchFamily="18" charset="0"/>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Cambria" panose="02040503050406030204" pitchFamily="18" charset="0"/>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ekygm.gov.t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ekygm.gov.tr/Home/IsbnIndex" TargetMode="Externa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3645631" y="1917051"/>
            <a:ext cx="5268460" cy="2375550"/>
          </a:xfrm>
        </p:spPr>
        <p:txBody>
          <a:bodyPr rtlCol="0"/>
          <a:lstStyle/>
          <a:p>
            <a:pPr rtl="0"/>
            <a:r>
              <a:rPr lang="tr-TR" sz="3600" b="1" dirty="0">
                <a:latin typeface="Imprint MT Shadow" panose="04020605060303030202" pitchFamily="82" charset="0"/>
              </a:rPr>
              <a:t>MATERYAL SAĞLAMA ve Dağıtım ŞUBESİ</a:t>
            </a:r>
            <a:endParaRPr lang="tr-TR" sz="4000" dirty="0"/>
          </a:p>
        </p:txBody>
      </p:sp>
      <p:sp>
        <p:nvSpPr>
          <p:cNvPr id="3" name="Alt Başlık 2"/>
          <p:cNvSpPr>
            <a:spLocks noGrp="1"/>
          </p:cNvSpPr>
          <p:nvPr>
            <p:ph type="subTitle" idx="1"/>
          </p:nvPr>
        </p:nvSpPr>
        <p:spPr>
          <a:xfrm>
            <a:off x="4002538" y="4383228"/>
            <a:ext cx="4554648" cy="844938"/>
          </a:xfrm>
        </p:spPr>
        <p:txBody>
          <a:bodyPr rtlCol="0">
            <a:normAutofit/>
          </a:bodyPr>
          <a:lstStyle/>
          <a:p>
            <a:pPr algn="ctr"/>
            <a:r>
              <a:rPr lang="tr-TR" sz="1400" dirty="0">
                <a:latin typeface="Cambria" panose="02040503050406030204" pitchFamily="18" charset="0"/>
                <a:ea typeface="Cambria" panose="02040503050406030204" pitchFamily="18" charset="0"/>
              </a:rPr>
              <a:t>KİTAP BAŞVURU İŞLEMLERİ SIRASINDA DİKKAT EDİLMESİ GEREKEN KONULAR</a:t>
            </a:r>
          </a:p>
          <a:p>
            <a:pPr rtl="0"/>
            <a:endParaRPr lang="tr-TR" sz="1400" dirty="0"/>
          </a:p>
        </p:txBody>
      </p:sp>
      <p:sp>
        <p:nvSpPr>
          <p:cNvPr id="4" name="Alt Başlık 2">
            <a:extLst>
              <a:ext uri="{FF2B5EF4-FFF2-40B4-BE49-F238E27FC236}">
                <a16:creationId xmlns:a16="http://schemas.microsoft.com/office/drawing/2014/main" id="{8E755F78-023A-43FB-960F-4CAACF922B08}"/>
              </a:ext>
            </a:extLst>
          </p:cNvPr>
          <p:cNvSpPr txBox="1">
            <a:spLocks/>
          </p:cNvSpPr>
          <p:nvPr/>
        </p:nvSpPr>
        <p:spPr>
          <a:xfrm>
            <a:off x="2083527" y="5909733"/>
            <a:ext cx="8392669" cy="10922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1100" dirty="0">
                <a:latin typeface="Bahnschrift Light Condensed" panose="020B0502040204020203" pitchFamily="34" charset="0"/>
              </a:rPr>
              <a:t>HAZIRLAYAN</a:t>
            </a:r>
          </a:p>
          <a:p>
            <a:r>
              <a:rPr lang="tr-TR" sz="1100" dirty="0">
                <a:latin typeface="Bahnschrift Light Condensed" panose="020B0502040204020203" pitchFamily="34" charset="0"/>
              </a:rPr>
              <a:t>Kütüphaneler ve Yayımlar Genel Müdürlüğü </a:t>
            </a:r>
          </a:p>
          <a:p>
            <a:r>
              <a:rPr lang="tr-TR" sz="1100" dirty="0">
                <a:latin typeface="Bahnschrift Light Condensed" panose="020B0502040204020203" pitchFamily="34" charset="0"/>
              </a:rPr>
              <a:t>Materyal Sağlama ve Dağıtım Şube Müdürlüğü</a:t>
            </a:r>
          </a:p>
          <a:p>
            <a:endParaRPr lang="tr-TR" sz="900" dirty="0">
              <a:latin typeface="Bahnschrift Light Condensed" panose="020B0502040204020203" pitchFamily="34" charset="0"/>
            </a:endParaRPr>
          </a:p>
          <a:p>
            <a:endParaRPr lang="tr-TR" sz="900" dirty="0">
              <a:latin typeface="Bahnschrift Light Condensed" panose="020B0502040204020203" pitchFamily="34" charset="0"/>
            </a:endParaRPr>
          </a:p>
          <a:p>
            <a:endParaRPr lang="tr-TR" sz="900" dirty="0">
              <a:latin typeface="Bahnschrift Light Condensed" panose="020B0502040204020203" pitchFamily="34" charset="0"/>
            </a:endParaRPr>
          </a:p>
        </p:txBody>
      </p:sp>
    </p:spTree>
    <p:extLst>
      <p:ext uri="{BB962C8B-B14F-4D97-AF65-F5344CB8AC3E}">
        <p14:creationId xmlns:p14="http://schemas.microsoft.com/office/powerpoint/2010/main" val="13156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3507232F-9845-4DC3-AB47-A0DC21EF15E2}"/>
              </a:ext>
            </a:extLst>
          </p:cNvPr>
          <p:cNvSpPr txBox="1"/>
          <p:nvPr/>
        </p:nvSpPr>
        <p:spPr>
          <a:xfrm>
            <a:off x="1527723" y="1318233"/>
            <a:ext cx="6096000" cy="369332"/>
          </a:xfrm>
          <a:prstGeom prst="rect">
            <a:avLst/>
          </a:prstGeom>
          <a:noFill/>
        </p:spPr>
        <p:txBody>
          <a:bodyPr wrap="square">
            <a:spAutoFit/>
          </a:bodyPr>
          <a:lstStyle/>
          <a:p>
            <a:r>
              <a:rPr lang="tr-TR" altLang="tr-TR" sz="1800" b="1" dirty="0">
                <a:latin typeface="Cambria" panose="02040503050406030204" pitchFamily="18" charset="0"/>
              </a:rPr>
              <a:t>Kapak Örneği</a:t>
            </a:r>
          </a:p>
        </p:txBody>
      </p:sp>
      <p:pic>
        <p:nvPicPr>
          <p:cNvPr id="7" name="Resim 6">
            <a:extLst>
              <a:ext uri="{FF2B5EF4-FFF2-40B4-BE49-F238E27FC236}">
                <a16:creationId xmlns:a16="http://schemas.microsoft.com/office/drawing/2014/main" id="{69085112-BE2D-4C6A-9D23-07CDAA2B6A6F}"/>
              </a:ext>
            </a:extLst>
          </p:cNvPr>
          <p:cNvPicPr>
            <a:picLocks noChangeAspect="1"/>
          </p:cNvPicPr>
          <p:nvPr/>
        </p:nvPicPr>
        <p:blipFill rotWithShape="1">
          <a:blip r:embed="rId2"/>
          <a:srcRect l="1751" t="7044" r="1443" b="4468"/>
          <a:stretch/>
        </p:blipFill>
        <p:spPr>
          <a:xfrm>
            <a:off x="1639018" y="2001327"/>
            <a:ext cx="8911826" cy="4474287"/>
          </a:xfrm>
          <a:prstGeom prst="rect">
            <a:avLst/>
          </a:prstGeom>
        </p:spPr>
      </p:pic>
      <p:sp>
        <p:nvSpPr>
          <p:cNvPr id="10" name="Başlık 12">
            <a:extLst>
              <a:ext uri="{FF2B5EF4-FFF2-40B4-BE49-F238E27FC236}">
                <a16:creationId xmlns:a16="http://schemas.microsoft.com/office/drawing/2014/main" id="{1A424774-2DA8-4E83-8BE7-8C5A20445AE9}"/>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223331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3">
            <a:extLst>
              <a:ext uri="{FF2B5EF4-FFF2-40B4-BE49-F238E27FC236}">
                <a16:creationId xmlns:a16="http://schemas.microsoft.com/office/drawing/2014/main" id="{624A7298-BE6D-482A-8882-0DB9EE7F3F15}"/>
              </a:ext>
            </a:extLst>
          </p:cNvPr>
          <p:cNvSpPr txBox="1">
            <a:spLocks noChangeArrowheads="1"/>
          </p:cNvSpPr>
          <p:nvPr/>
        </p:nvSpPr>
        <p:spPr bwMode="auto">
          <a:xfrm>
            <a:off x="1429393" y="1387917"/>
            <a:ext cx="88280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tr-TR" altLang="tr-TR" sz="2000" b="1" dirty="0"/>
              <a:t>İç Kapak Örneği</a:t>
            </a:r>
          </a:p>
        </p:txBody>
      </p:sp>
      <p:pic>
        <p:nvPicPr>
          <p:cNvPr id="6" name="Resim 5">
            <a:extLst>
              <a:ext uri="{FF2B5EF4-FFF2-40B4-BE49-F238E27FC236}">
                <a16:creationId xmlns:a16="http://schemas.microsoft.com/office/drawing/2014/main" id="{676DC531-5499-42BD-A679-6BA9256FC59E}"/>
              </a:ext>
            </a:extLst>
          </p:cNvPr>
          <p:cNvPicPr>
            <a:picLocks noChangeAspect="1"/>
          </p:cNvPicPr>
          <p:nvPr/>
        </p:nvPicPr>
        <p:blipFill rotWithShape="1">
          <a:blip r:embed="rId2"/>
          <a:srcRect l="27754" t="7356" r="28464" b="3812"/>
          <a:stretch/>
        </p:blipFill>
        <p:spPr>
          <a:xfrm>
            <a:off x="3894666" y="1874517"/>
            <a:ext cx="4136597" cy="4721016"/>
          </a:xfrm>
          <a:prstGeom prst="rect">
            <a:avLst/>
          </a:prstGeom>
        </p:spPr>
      </p:pic>
      <p:sp>
        <p:nvSpPr>
          <p:cNvPr id="9" name="Başlık 12">
            <a:extLst>
              <a:ext uri="{FF2B5EF4-FFF2-40B4-BE49-F238E27FC236}">
                <a16:creationId xmlns:a16="http://schemas.microsoft.com/office/drawing/2014/main" id="{2815C397-B56B-48CF-B0D9-B9103FD8A768}"/>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213191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3">
            <a:extLst>
              <a:ext uri="{FF2B5EF4-FFF2-40B4-BE49-F238E27FC236}">
                <a16:creationId xmlns:a16="http://schemas.microsoft.com/office/drawing/2014/main" id="{198C6691-D5B0-4CEE-93C4-A73E4FBA3D1F}"/>
              </a:ext>
            </a:extLst>
          </p:cNvPr>
          <p:cNvSpPr txBox="1">
            <a:spLocks noChangeArrowheads="1"/>
          </p:cNvSpPr>
          <p:nvPr/>
        </p:nvSpPr>
        <p:spPr bwMode="auto">
          <a:xfrm>
            <a:off x="1251678" y="1345584"/>
            <a:ext cx="88280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tr-TR" altLang="tr-TR" sz="2000" b="1" dirty="0"/>
              <a:t>İç Kapak Arkası Örneği</a:t>
            </a:r>
          </a:p>
        </p:txBody>
      </p:sp>
      <p:pic>
        <p:nvPicPr>
          <p:cNvPr id="6" name="Resim 5">
            <a:extLst>
              <a:ext uri="{FF2B5EF4-FFF2-40B4-BE49-F238E27FC236}">
                <a16:creationId xmlns:a16="http://schemas.microsoft.com/office/drawing/2014/main" id="{F9D685A1-95B0-45EB-8B06-511DD3A523C5}"/>
              </a:ext>
            </a:extLst>
          </p:cNvPr>
          <p:cNvPicPr>
            <a:picLocks noChangeAspect="1"/>
          </p:cNvPicPr>
          <p:nvPr/>
        </p:nvPicPr>
        <p:blipFill rotWithShape="1">
          <a:blip r:embed="rId2"/>
          <a:srcRect l="5634" t="6721" r="5629" b="4429"/>
          <a:stretch/>
        </p:blipFill>
        <p:spPr>
          <a:xfrm>
            <a:off x="1251678" y="1933258"/>
            <a:ext cx="6290733" cy="4165599"/>
          </a:xfrm>
          <a:prstGeom prst="rect">
            <a:avLst/>
          </a:prstGeom>
        </p:spPr>
      </p:pic>
      <p:sp>
        <p:nvSpPr>
          <p:cNvPr id="8" name="Metin kutusu 7">
            <a:extLst>
              <a:ext uri="{FF2B5EF4-FFF2-40B4-BE49-F238E27FC236}">
                <a16:creationId xmlns:a16="http://schemas.microsoft.com/office/drawing/2014/main" id="{EF5390A4-89EE-4271-A03A-A2B75262D281}"/>
              </a:ext>
            </a:extLst>
          </p:cNvPr>
          <p:cNvSpPr txBox="1"/>
          <p:nvPr/>
        </p:nvSpPr>
        <p:spPr>
          <a:xfrm>
            <a:off x="7622466" y="1874517"/>
            <a:ext cx="4137734" cy="4247317"/>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Satın alma başvurusunda bulunulan yayınların iç kapak arkasında mutlaka olması gereken bilgiler;</a:t>
            </a:r>
          </a:p>
          <a:p>
            <a:endParaRPr lang="tr-TR"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tr-TR" dirty="0">
                <a:latin typeface="Cambria" panose="02040503050406030204" pitchFamily="18" charset="0"/>
                <a:ea typeface="Cambria" panose="02040503050406030204" pitchFamily="18" charset="0"/>
              </a:rPr>
              <a:t>Yazar(</a:t>
            </a:r>
            <a:r>
              <a:rPr lang="tr-TR" dirty="0" err="1">
                <a:latin typeface="Cambria" panose="02040503050406030204" pitchFamily="18" charset="0"/>
                <a:ea typeface="Cambria" panose="02040503050406030204" pitchFamily="18" charset="0"/>
              </a:rPr>
              <a:t>lar</a:t>
            </a:r>
            <a:r>
              <a:rPr lang="tr-TR" dirty="0">
                <a:latin typeface="Cambria" panose="02040503050406030204" pitchFamily="18" charset="0"/>
                <a:ea typeface="Cambria" panose="02040503050406030204" pitchFamily="18" charset="0"/>
              </a:rPr>
              <a:t>)</a:t>
            </a:r>
            <a:endParaRPr lang="tr-TR" sz="12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tr-TR" dirty="0">
                <a:latin typeface="Cambria" panose="02040503050406030204" pitchFamily="18" charset="0"/>
                <a:ea typeface="Cambria" panose="02040503050406030204" pitchFamily="18" charset="0"/>
              </a:rPr>
              <a:t>Emeği Geçenler </a:t>
            </a:r>
            <a:r>
              <a:rPr lang="tr-TR" sz="1200" dirty="0">
                <a:latin typeface="Cambria" panose="02040503050406030204" pitchFamily="18" charset="0"/>
                <a:ea typeface="Cambria" panose="02040503050406030204" pitchFamily="18" charset="0"/>
              </a:rPr>
              <a:t>(Varsa)</a:t>
            </a:r>
          </a:p>
          <a:p>
            <a:pPr marL="285750" indent="-285750">
              <a:buFont typeface="Arial" panose="020B0604020202020204" pitchFamily="34" charset="0"/>
              <a:buChar char="•"/>
            </a:pPr>
            <a:r>
              <a:rPr lang="tr-TR" dirty="0">
                <a:latin typeface="Cambria" panose="02040503050406030204" pitchFamily="18" charset="0"/>
                <a:ea typeface="Cambria" panose="02040503050406030204" pitchFamily="18" charset="0"/>
              </a:rPr>
              <a:t>ISBN</a:t>
            </a:r>
          </a:p>
          <a:p>
            <a:pPr marL="285750" indent="-285750">
              <a:buFont typeface="Arial" panose="020B0604020202020204" pitchFamily="34" charset="0"/>
              <a:buChar char="•"/>
            </a:pPr>
            <a:r>
              <a:rPr lang="tr-TR" dirty="0">
                <a:latin typeface="Cambria" panose="02040503050406030204" pitchFamily="18" charset="0"/>
                <a:ea typeface="Cambria" panose="02040503050406030204" pitchFamily="18" charset="0"/>
              </a:rPr>
              <a:t>Yayıncı Hukuki Adı ve Marka Bilgileri </a:t>
            </a:r>
          </a:p>
          <a:p>
            <a:pPr marL="285750" indent="-285750">
              <a:buFont typeface="Arial" panose="020B0604020202020204" pitchFamily="34" charset="0"/>
              <a:buChar char="•"/>
            </a:pPr>
            <a:r>
              <a:rPr lang="tr-TR" dirty="0">
                <a:latin typeface="Cambria" panose="02040503050406030204" pitchFamily="18" charset="0"/>
                <a:ea typeface="Cambria" panose="02040503050406030204" pitchFamily="18" charset="0"/>
              </a:rPr>
              <a:t>Baskı Bilgisi</a:t>
            </a:r>
          </a:p>
          <a:p>
            <a:pPr marL="285750" indent="-285750">
              <a:buFont typeface="Arial" panose="020B0604020202020204" pitchFamily="34" charset="0"/>
              <a:buChar char="•"/>
            </a:pPr>
            <a:r>
              <a:rPr lang="tr-TR" dirty="0">
                <a:latin typeface="Cambria" panose="02040503050406030204" pitchFamily="18" charset="0"/>
                <a:ea typeface="Cambria" panose="02040503050406030204" pitchFamily="18" charset="0"/>
              </a:rPr>
              <a:t>Baskı Tarihi</a:t>
            </a:r>
          </a:p>
          <a:p>
            <a:pPr marL="285750" indent="-285750">
              <a:buFont typeface="Arial" panose="020B0604020202020204" pitchFamily="34" charset="0"/>
              <a:buChar char="•"/>
            </a:pPr>
            <a:r>
              <a:rPr lang="tr-TR" dirty="0">
                <a:latin typeface="Cambria" panose="02040503050406030204" pitchFamily="18" charset="0"/>
                <a:ea typeface="Cambria" panose="02040503050406030204" pitchFamily="18" charset="0"/>
              </a:rPr>
              <a:t>Basım Bilgileri</a:t>
            </a:r>
          </a:p>
          <a:p>
            <a:pPr marL="285750" indent="-285750">
              <a:buFont typeface="Arial" panose="020B0604020202020204" pitchFamily="34" charset="0"/>
              <a:buChar char="•"/>
            </a:pPr>
            <a:r>
              <a:rPr lang="tr-TR" dirty="0">
                <a:latin typeface="Cambria" panose="02040503050406030204" pitchFamily="18" charset="0"/>
                <a:ea typeface="Cambria" panose="02040503050406030204" pitchFamily="18" charset="0"/>
              </a:rPr>
              <a:t>Tek Kullanımlık Kitaplar</a:t>
            </a:r>
          </a:p>
          <a:p>
            <a:pPr marL="285750" indent="-285750">
              <a:buFont typeface="Arial" panose="020B0604020202020204" pitchFamily="34" charset="0"/>
              <a:buChar char="•"/>
            </a:pPr>
            <a:r>
              <a:rPr lang="tr-TR" b="1" dirty="0">
                <a:solidFill>
                  <a:srgbClr val="FF0000"/>
                </a:solidFill>
                <a:latin typeface="Cambria" panose="02040503050406030204" pitchFamily="18" charset="0"/>
                <a:ea typeface="Cambria" panose="02040503050406030204" pitchFamily="18" charset="0"/>
              </a:rPr>
              <a:t>Bandrol</a:t>
            </a:r>
          </a:p>
          <a:p>
            <a:pPr marL="285750" indent="-285750">
              <a:buFont typeface="Arial" panose="020B0604020202020204" pitchFamily="34" charset="0"/>
              <a:buChar char="•"/>
            </a:pPr>
            <a:r>
              <a:rPr lang="tr-TR" b="1" dirty="0">
                <a:solidFill>
                  <a:srgbClr val="FF0000"/>
                </a:solidFill>
                <a:latin typeface="Cambria" panose="02040503050406030204" pitchFamily="18" charset="0"/>
                <a:ea typeface="Cambria" panose="02040503050406030204" pitchFamily="18" charset="0"/>
              </a:rPr>
              <a:t>Derleme</a:t>
            </a:r>
          </a:p>
          <a:p>
            <a:pPr marL="285750" indent="-285750">
              <a:buFont typeface="Arial" panose="020B0604020202020204" pitchFamily="34" charset="0"/>
              <a:buChar char="•"/>
            </a:pPr>
            <a:r>
              <a:rPr lang="tr-TR" b="1" dirty="0">
                <a:solidFill>
                  <a:srgbClr val="FF0000"/>
                </a:solidFill>
                <a:latin typeface="Cambria" panose="02040503050406030204" pitchFamily="18" charset="0"/>
                <a:ea typeface="Cambria" panose="02040503050406030204" pitchFamily="18" charset="0"/>
              </a:rPr>
              <a:t>Sertifika</a:t>
            </a:r>
          </a:p>
        </p:txBody>
      </p:sp>
      <p:sp>
        <p:nvSpPr>
          <p:cNvPr id="11" name="Başlık 12">
            <a:extLst>
              <a:ext uri="{FF2B5EF4-FFF2-40B4-BE49-F238E27FC236}">
                <a16:creationId xmlns:a16="http://schemas.microsoft.com/office/drawing/2014/main" id="{6CA9DE52-172F-4CE5-A690-7B5639D8BF27}"/>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171498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0687508-D714-4FED-9917-AFAF53BAEE90}"/>
              </a:ext>
            </a:extLst>
          </p:cNvPr>
          <p:cNvSpPr>
            <a:spLocks noGrp="1"/>
          </p:cNvSpPr>
          <p:nvPr>
            <p:ph sz="half" idx="1"/>
          </p:nvPr>
        </p:nvSpPr>
        <p:spPr>
          <a:xfrm>
            <a:off x="1251678" y="1955800"/>
            <a:ext cx="4800600" cy="3619500"/>
          </a:xfrm>
        </p:spPr>
        <p:txBody>
          <a:bodyPr>
            <a:normAutofit/>
          </a:bodyPr>
          <a:lstStyle/>
          <a:p>
            <a:pPr marL="0" indent="0">
              <a:buNone/>
            </a:pPr>
            <a:r>
              <a:rPr lang="tr-TR" altLang="tr-TR" sz="1700" b="1" dirty="0">
                <a:solidFill>
                  <a:srgbClr val="FF0000"/>
                </a:solidFill>
                <a:latin typeface="Cambria" panose="02040503050406030204" pitchFamily="18" charset="0"/>
                <a:ea typeface="Cambria" panose="02040503050406030204" pitchFamily="18" charset="0"/>
              </a:rPr>
              <a:t>Eser Adı</a:t>
            </a:r>
            <a:endParaRPr lang="tr-TR" altLang="tr-TR" sz="1700" b="1" dirty="0">
              <a:solidFill>
                <a:schemeClr val="tx1"/>
              </a:solidFill>
              <a:latin typeface="Cambria" panose="02040503050406030204" pitchFamily="18" charset="0"/>
              <a:ea typeface="Cambria" panose="02040503050406030204" pitchFamily="18" charset="0"/>
            </a:endParaRPr>
          </a:p>
          <a:p>
            <a:pPr marL="0" indent="0">
              <a:buNone/>
            </a:pPr>
            <a:r>
              <a:rPr lang="tr-TR" altLang="tr-TR" sz="1700" dirty="0">
                <a:solidFill>
                  <a:schemeClr val="tx1"/>
                </a:solidFill>
                <a:latin typeface="Cambria" panose="02040503050406030204" pitchFamily="18" charset="0"/>
                <a:ea typeface="Cambria" panose="02040503050406030204" pitchFamily="18" charset="0"/>
              </a:rPr>
              <a:t> Eser adı başvurusu yapılan yayının iç kapakta basılı eser adı ile ISBN veri tabanında kayıtlı eser adının aynı olması gerekmektedir. </a:t>
            </a:r>
          </a:p>
          <a:p>
            <a:pPr marL="0" indent="0">
              <a:buNone/>
            </a:pPr>
            <a:r>
              <a:rPr lang="tr-TR" altLang="tr-TR" sz="1700" b="1" dirty="0">
                <a:solidFill>
                  <a:schemeClr val="tx1"/>
                </a:solidFill>
                <a:latin typeface="Cambria" panose="02040503050406030204" pitchFamily="18" charset="0"/>
                <a:ea typeface="Cambria" panose="02040503050406030204" pitchFamily="18" charset="0"/>
              </a:rPr>
              <a:t>  Yayındaki eser adı ile ISBN verilerindeki eser adı uyuşmuyor ise;  yayıncının, ISBN  Türkiye Ajansına başvurarak kayıtlı eser adını, basılı yayındaki eser adı ile (yayınlanmış eserin bir örneğini ISBN Türkiye Ajansına göndererek) değiştirmesi gerekmektedir. </a:t>
            </a:r>
          </a:p>
          <a:p>
            <a:endParaRPr lang="tr-TR" dirty="0">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906EFE6C-DF00-433F-BB98-CD24451AD616}"/>
              </a:ext>
            </a:extLst>
          </p:cNvPr>
          <p:cNvSpPr txBox="1"/>
          <p:nvPr/>
        </p:nvSpPr>
        <p:spPr>
          <a:xfrm>
            <a:off x="1174056" y="1410925"/>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pic>
        <p:nvPicPr>
          <p:cNvPr id="7" name="Resim 6">
            <a:extLst>
              <a:ext uri="{FF2B5EF4-FFF2-40B4-BE49-F238E27FC236}">
                <a16:creationId xmlns:a16="http://schemas.microsoft.com/office/drawing/2014/main" id="{ACC87050-C19B-4F86-8C61-08214C62E9D1}"/>
              </a:ext>
            </a:extLst>
          </p:cNvPr>
          <p:cNvPicPr>
            <a:picLocks noChangeAspect="1"/>
          </p:cNvPicPr>
          <p:nvPr/>
        </p:nvPicPr>
        <p:blipFill rotWithShape="1">
          <a:blip r:embed="rId2"/>
          <a:srcRect l="20686" t="8861" r="19872" b="4507"/>
          <a:stretch/>
        </p:blipFill>
        <p:spPr>
          <a:xfrm>
            <a:off x="7347677" y="1223840"/>
            <a:ext cx="2793999" cy="2290555"/>
          </a:xfrm>
          <a:prstGeom prst="rect">
            <a:avLst/>
          </a:prstGeom>
        </p:spPr>
      </p:pic>
      <p:pic>
        <p:nvPicPr>
          <p:cNvPr id="8" name="Resim 7">
            <a:extLst>
              <a:ext uri="{FF2B5EF4-FFF2-40B4-BE49-F238E27FC236}">
                <a16:creationId xmlns:a16="http://schemas.microsoft.com/office/drawing/2014/main" id="{81AC5D36-5B05-4184-90EA-2D5A53F3AC2E}"/>
              </a:ext>
            </a:extLst>
          </p:cNvPr>
          <p:cNvPicPr>
            <a:picLocks noChangeAspect="1"/>
          </p:cNvPicPr>
          <p:nvPr/>
        </p:nvPicPr>
        <p:blipFill rotWithShape="1">
          <a:blip r:embed="rId3"/>
          <a:srcRect l="11345" t="6308" r="5324" b="4524"/>
          <a:stretch/>
        </p:blipFill>
        <p:spPr>
          <a:xfrm>
            <a:off x="6238340" y="3674533"/>
            <a:ext cx="5012673" cy="3073400"/>
          </a:xfrm>
          <a:prstGeom prst="rect">
            <a:avLst/>
          </a:prstGeom>
        </p:spPr>
      </p:pic>
      <p:sp>
        <p:nvSpPr>
          <p:cNvPr id="9" name="Dikdörtgen 8">
            <a:extLst>
              <a:ext uri="{FF2B5EF4-FFF2-40B4-BE49-F238E27FC236}">
                <a16:creationId xmlns:a16="http://schemas.microsoft.com/office/drawing/2014/main" id="{89824DA0-E69D-421E-B4C3-7E1B78E6F3FA}"/>
              </a:ext>
            </a:extLst>
          </p:cNvPr>
          <p:cNvSpPr/>
          <p:nvPr/>
        </p:nvSpPr>
        <p:spPr>
          <a:xfrm>
            <a:off x="7347677" y="2152730"/>
            <a:ext cx="2793999" cy="579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0" name="Dikdörtgen 9">
            <a:extLst>
              <a:ext uri="{FF2B5EF4-FFF2-40B4-BE49-F238E27FC236}">
                <a16:creationId xmlns:a16="http://schemas.microsoft.com/office/drawing/2014/main" id="{07D60674-0978-4E78-8F07-C7700AA3D68C}"/>
              </a:ext>
            </a:extLst>
          </p:cNvPr>
          <p:cNvSpPr/>
          <p:nvPr/>
        </p:nvSpPr>
        <p:spPr>
          <a:xfrm>
            <a:off x="7156945" y="4218317"/>
            <a:ext cx="1587731" cy="2660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3" name="Başlık 12">
            <a:extLst>
              <a:ext uri="{FF2B5EF4-FFF2-40B4-BE49-F238E27FC236}">
                <a16:creationId xmlns:a16="http://schemas.microsoft.com/office/drawing/2014/main" id="{0D5FB2B8-F408-4A36-9C03-895CFE83F57C}"/>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58773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0E41AA7-B5A6-45C1-B794-C343C5572D27}"/>
              </a:ext>
            </a:extLst>
          </p:cNvPr>
          <p:cNvSpPr>
            <a:spLocks noGrp="1"/>
          </p:cNvSpPr>
          <p:nvPr>
            <p:ph sz="half" idx="1"/>
          </p:nvPr>
        </p:nvSpPr>
        <p:spPr>
          <a:xfrm>
            <a:off x="1251678" y="1635849"/>
            <a:ext cx="10787922" cy="3619500"/>
          </a:xfrm>
        </p:spPr>
        <p:txBody>
          <a:bodyPr>
            <a:normAutofit/>
          </a:bodyPr>
          <a:lstStyle/>
          <a:p>
            <a:pPr marL="0" indent="0">
              <a:buNone/>
            </a:pPr>
            <a:r>
              <a:rPr lang="tr-TR" altLang="tr-TR" sz="1800" b="1" dirty="0">
                <a:solidFill>
                  <a:srgbClr val="FF0000"/>
                </a:solidFill>
                <a:latin typeface="Cambria" panose="02040503050406030204" pitchFamily="18" charset="0"/>
                <a:ea typeface="Cambria" panose="02040503050406030204" pitchFamily="18" charset="0"/>
              </a:rPr>
              <a:t>Eser Adı - Alt Eser Adı</a:t>
            </a:r>
          </a:p>
          <a:p>
            <a:pPr marL="0" indent="0">
              <a:buNone/>
            </a:pPr>
            <a:r>
              <a:rPr lang="tr-TR" altLang="tr-TR" sz="1600" b="1" dirty="0">
                <a:solidFill>
                  <a:schemeClr val="tx1"/>
                </a:solidFill>
                <a:latin typeface="Cambria" panose="02040503050406030204" pitchFamily="18" charset="0"/>
                <a:ea typeface="Cambria" panose="02040503050406030204" pitchFamily="18" charset="0"/>
              </a:rPr>
              <a:t> Bir kitabın, ana başlığına ek olarak basılmış</a:t>
            </a:r>
            <a:r>
              <a:rPr lang="tr-TR" altLang="tr-TR" sz="1600" b="1" dirty="0">
                <a:solidFill>
                  <a:schemeClr val="tx1"/>
                </a:solidFill>
                <a:ea typeface="Cambria" panose="02040503050406030204" pitchFamily="18" charset="0"/>
              </a:rPr>
              <a:t> </a:t>
            </a:r>
            <a:r>
              <a:rPr lang="tr-TR" altLang="tr-TR" sz="1600" b="1" dirty="0">
                <a:solidFill>
                  <a:schemeClr val="tx1"/>
                </a:solidFill>
                <a:latin typeface="Cambria" panose="02040503050406030204" pitchFamily="18" charset="0"/>
                <a:ea typeface="Cambria" panose="02040503050406030204" pitchFamily="18" charset="0"/>
              </a:rPr>
              <a:t>açıklayıcı veya alternatif başlık. </a:t>
            </a:r>
          </a:p>
          <a:p>
            <a:pPr marL="0" indent="0">
              <a:buNone/>
            </a:pPr>
            <a:r>
              <a:rPr lang="tr-TR" altLang="tr-TR" sz="1600" b="1" dirty="0">
                <a:solidFill>
                  <a:schemeClr val="tx1"/>
                </a:solidFill>
                <a:latin typeface="Cambria" panose="02040503050406030204" pitchFamily="18" charset="0"/>
                <a:ea typeface="Cambria" panose="02040503050406030204" pitchFamily="18" charset="0"/>
              </a:rPr>
              <a:t> </a:t>
            </a:r>
            <a:r>
              <a:rPr lang="tr-TR" altLang="tr-TR" sz="1600" dirty="0">
                <a:solidFill>
                  <a:schemeClr val="tx1"/>
                </a:solidFill>
                <a:latin typeface="Cambria" panose="02040503050406030204" pitchFamily="18" charset="0"/>
                <a:ea typeface="Cambria" panose="02040503050406030204" pitchFamily="18" charset="0"/>
              </a:rPr>
              <a:t>Başvurusu yapılan yayının iç kapakta basılı eser adını açıklayan ya da tamamlayan alt başlığı var ise ISBN veri tabanında (eser adı bölümünde) kayıtlı olması gerekmektedir.  Yayındaki eser adı ile ISBN verilerindeki eser adı uyuşmuyor ise;  yayıncının, </a:t>
            </a:r>
            <a:r>
              <a:rPr lang="tr-TR" altLang="tr-TR" sz="1600" dirty="0">
                <a:solidFill>
                  <a:srgbClr val="FF0000"/>
                </a:solidFill>
                <a:latin typeface="Cambria" panose="02040503050406030204" pitchFamily="18" charset="0"/>
                <a:ea typeface="Cambria" panose="02040503050406030204" pitchFamily="18" charset="0"/>
              </a:rPr>
              <a:t>ISBN Türkiye Ajansına</a:t>
            </a:r>
            <a:r>
              <a:rPr lang="tr-TR" altLang="tr-TR" sz="1600" dirty="0">
                <a:solidFill>
                  <a:schemeClr val="tx1"/>
                </a:solidFill>
                <a:latin typeface="Cambria" panose="02040503050406030204" pitchFamily="18" charset="0"/>
                <a:ea typeface="Cambria" panose="02040503050406030204" pitchFamily="18" charset="0"/>
              </a:rPr>
              <a:t> başvurarak kayıtlı eser adını, basılı yayındaki eser adı ile (yayınlanmış eserin bir örneğini ISBN Türkiye Ajansına göndererek) değiştirmesi gerekmektedir.</a:t>
            </a:r>
            <a:endParaRPr 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A3A796BC-0E22-4BD7-9360-FAD336FCAFA3}"/>
              </a:ext>
            </a:extLst>
          </p:cNvPr>
          <p:cNvSpPr txBox="1"/>
          <p:nvPr/>
        </p:nvSpPr>
        <p:spPr>
          <a:xfrm>
            <a:off x="1183945" y="1254667"/>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pic>
        <p:nvPicPr>
          <p:cNvPr id="7" name="Resim 6">
            <a:extLst>
              <a:ext uri="{FF2B5EF4-FFF2-40B4-BE49-F238E27FC236}">
                <a16:creationId xmlns:a16="http://schemas.microsoft.com/office/drawing/2014/main" id="{CE81F922-AC45-412D-A01C-DB2B8600E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7746" y="3523204"/>
            <a:ext cx="2609588" cy="3292264"/>
          </a:xfrm>
          <a:prstGeom prst="rect">
            <a:avLst/>
          </a:prstGeom>
        </p:spPr>
      </p:pic>
      <p:pic>
        <p:nvPicPr>
          <p:cNvPr id="8" name="Resim 7">
            <a:extLst>
              <a:ext uri="{FF2B5EF4-FFF2-40B4-BE49-F238E27FC236}">
                <a16:creationId xmlns:a16="http://schemas.microsoft.com/office/drawing/2014/main" id="{8F241A1D-86A9-4BB2-BCC9-05A9A38FC2D6}"/>
              </a:ext>
            </a:extLst>
          </p:cNvPr>
          <p:cNvPicPr>
            <a:picLocks noChangeAspect="1"/>
          </p:cNvPicPr>
          <p:nvPr/>
        </p:nvPicPr>
        <p:blipFill rotWithShape="1">
          <a:blip r:embed="rId3"/>
          <a:srcRect l="13747" t="9360" r="3918" b="7992"/>
          <a:stretch/>
        </p:blipFill>
        <p:spPr>
          <a:xfrm>
            <a:off x="5350933" y="3523204"/>
            <a:ext cx="5080000" cy="3245162"/>
          </a:xfrm>
          <a:prstGeom prst="rect">
            <a:avLst/>
          </a:prstGeom>
        </p:spPr>
      </p:pic>
      <p:sp>
        <p:nvSpPr>
          <p:cNvPr id="9" name="Dikdörtgen 8">
            <a:extLst>
              <a:ext uri="{FF2B5EF4-FFF2-40B4-BE49-F238E27FC236}">
                <a16:creationId xmlns:a16="http://schemas.microsoft.com/office/drawing/2014/main" id="{55DF0162-2B43-49FB-9877-2FD83EC8006A}"/>
              </a:ext>
            </a:extLst>
          </p:cNvPr>
          <p:cNvSpPr/>
          <p:nvPr/>
        </p:nvSpPr>
        <p:spPr>
          <a:xfrm>
            <a:off x="3742266" y="3978442"/>
            <a:ext cx="990155" cy="1443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0" name="Dikdörtgen 9">
            <a:extLst>
              <a:ext uri="{FF2B5EF4-FFF2-40B4-BE49-F238E27FC236}">
                <a16:creationId xmlns:a16="http://schemas.microsoft.com/office/drawing/2014/main" id="{79CBC3BD-4DB3-4939-BFD1-991886A1EBA2}"/>
              </a:ext>
            </a:extLst>
          </p:cNvPr>
          <p:cNvSpPr/>
          <p:nvPr/>
        </p:nvSpPr>
        <p:spPr>
          <a:xfrm>
            <a:off x="6186941" y="4122821"/>
            <a:ext cx="1279321" cy="1537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3" name="Başlık 12">
            <a:extLst>
              <a:ext uri="{FF2B5EF4-FFF2-40B4-BE49-F238E27FC236}">
                <a16:creationId xmlns:a16="http://schemas.microsoft.com/office/drawing/2014/main" id="{1EC63365-F6B6-4F2F-B036-8F9A575F3F0E}"/>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422986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8" y="2050618"/>
            <a:ext cx="10643989" cy="3619500"/>
          </a:xfrm>
        </p:spPr>
        <p:txBody>
          <a:bodyPr/>
          <a:lstStyle/>
          <a:p>
            <a:pPr marL="0" indent="0" algn="just">
              <a:buNone/>
            </a:pPr>
            <a:r>
              <a:rPr lang="tr-TR" altLang="tr-TR" sz="1800" dirty="0">
                <a:solidFill>
                  <a:schemeClr val="tx1"/>
                </a:solidFill>
                <a:latin typeface="Cambria" panose="02040503050406030204" pitchFamily="18" charset="0"/>
                <a:ea typeface="Cambria" panose="02040503050406030204" pitchFamily="18" charset="0"/>
              </a:rPr>
              <a:t> </a:t>
            </a:r>
            <a:r>
              <a:rPr lang="tr-TR" altLang="tr-TR" sz="1600" dirty="0">
                <a:solidFill>
                  <a:schemeClr val="tx1"/>
                </a:solidFill>
                <a:latin typeface="Cambria" panose="02040503050406030204" pitchFamily="18" charset="0"/>
                <a:ea typeface="Cambria" panose="02040503050406030204" pitchFamily="18" charset="0"/>
              </a:rPr>
              <a:t>Bir yayının dizi/seri adı aynı zamanda eser adı olarak da yayında kullanılır ise, ISBN veri tabanında da eser adı ve alt eser adı olarak kaydedilmiş olması gerekmektedir.  </a:t>
            </a:r>
            <a:endParaRPr lang="tr-TR" altLang="tr-TR" sz="2800" b="1" dirty="0">
              <a:solidFill>
                <a:schemeClr val="tx1"/>
              </a:solidFill>
              <a:latin typeface="Cambria" panose="02040503050406030204" pitchFamily="18" charset="0"/>
              <a:ea typeface="Cambria" panose="02040503050406030204" pitchFamily="18" charset="0"/>
            </a:endParaRPr>
          </a:p>
          <a:p>
            <a:endParaRPr lang="tr-TR" dirty="0">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229267"/>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8985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Eser Adı - Alt Eser Adı</a:t>
            </a:r>
          </a:p>
        </p:txBody>
      </p:sp>
      <p:pic>
        <p:nvPicPr>
          <p:cNvPr id="9" name="Resim 8">
            <a:extLst>
              <a:ext uri="{FF2B5EF4-FFF2-40B4-BE49-F238E27FC236}">
                <a16:creationId xmlns:a16="http://schemas.microsoft.com/office/drawing/2014/main" id="{475E746B-7347-42B7-BF75-1B4BA94859FC}"/>
              </a:ext>
            </a:extLst>
          </p:cNvPr>
          <p:cNvPicPr>
            <a:picLocks noChangeAspect="1"/>
          </p:cNvPicPr>
          <p:nvPr/>
        </p:nvPicPr>
        <p:blipFill>
          <a:blip r:embed="rId2"/>
          <a:stretch>
            <a:fillRect/>
          </a:stretch>
        </p:blipFill>
        <p:spPr>
          <a:xfrm>
            <a:off x="2300496" y="2834986"/>
            <a:ext cx="2692691" cy="3953035"/>
          </a:xfrm>
          <a:prstGeom prst="rect">
            <a:avLst/>
          </a:prstGeom>
        </p:spPr>
      </p:pic>
      <p:pic>
        <p:nvPicPr>
          <p:cNvPr id="10" name="Resim 9">
            <a:extLst>
              <a:ext uri="{FF2B5EF4-FFF2-40B4-BE49-F238E27FC236}">
                <a16:creationId xmlns:a16="http://schemas.microsoft.com/office/drawing/2014/main" id="{993C3E19-2990-4290-89EA-CFF04BC4DBAA}"/>
              </a:ext>
            </a:extLst>
          </p:cNvPr>
          <p:cNvPicPr>
            <a:picLocks noChangeAspect="1"/>
          </p:cNvPicPr>
          <p:nvPr/>
        </p:nvPicPr>
        <p:blipFill rotWithShape="1">
          <a:blip r:embed="rId3"/>
          <a:srcRect l="12894" t="8437" r="6288" b="3906"/>
          <a:stretch/>
        </p:blipFill>
        <p:spPr>
          <a:xfrm>
            <a:off x="5174412" y="2834986"/>
            <a:ext cx="5468188" cy="3845242"/>
          </a:xfrm>
          <a:prstGeom prst="rect">
            <a:avLst/>
          </a:prstGeom>
        </p:spPr>
      </p:pic>
      <p:sp>
        <p:nvSpPr>
          <p:cNvPr id="11" name="Dikdörtgen 10">
            <a:extLst>
              <a:ext uri="{FF2B5EF4-FFF2-40B4-BE49-F238E27FC236}">
                <a16:creationId xmlns:a16="http://schemas.microsoft.com/office/drawing/2014/main" id="{E8EB4AC6-E87A-427B-87BF-DE88ECF41909}"/>
              </a:ext>
            </a:extLst>
          </p:cNvPr>
          <p:cNvSpPr/>
          <p:nvPr/>
        </p:nvSpPr>
        <p:spPr>
          <a:xfrm>
            <a:off x="5648900" y="3561811"/>
            <a:ext cx="2773206" cy="3203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4" name="Başlık 12">
            <a:extLst>
              <a:ext uri="{FF2B5EF4-FFF2-40B4-BE49-F238E27FC236}">
                <a16:creationId xmlns:a16="http://schemas.microsoft.com/office/drawing/2014/main" id="{1E879A19-9633-4A39-BA57-AC7B3C00D00D}"/>
              </a:ext>
            </a:extLst>
          </p:cNvPr>
          <p:cNvSpPr>
            <a:spLocks noGrp="1"/>
          </p:cNvSpPr>
          <p:nvPr>
            <p:ph type="title"/>
          </p:nvPr>
        </p:nvSpPr>
        <p:spPr>
          <a:xfrm>
            <a:off x="1096434" y="418407"/>
            <a:ext cx="10435166" cy="769475"/>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46698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8" y="2050618"/>
            <a:ext cx="10643989" cy="3619500"/>
          </a:xfrm>
        </p:spPr>
        <p:txBody>
          <a:bodyPr/>
          <a:lstStyle/>
          <a:p>
            <a:pPr marL="0" indent="0" algn="just">
              <a:buNone/>
            </a:pPr>
            <a:r>
              <a:rPr lang="tr-TR" altLang="tr-TR" sz="1800" dirty="0">
                <a:solidFill>
                  <a:schemeClr val="tx1"/>
                </a:solidFill>
                <a:latin typeface="Cambria" panose="02040503050406030204" pitchFamily="18" charset="0"/>
                <a:ea typeface="Cambria" panose="02040503050406030204" pitchFamily="18" charset="0"/>
              </a:rPr>
              <a:t> </a:t>
            </a:r>
            <a:r>
              <a:rPr lang="tr-TR" altLang="tr-TR" sz="1600" b="1" dirty="0">
                <a:solidFill>
                  <a:schemeClr val="tx1"/>
                </a:solidFill>
                <a:latin typeface="Cambria" panose="02040503050406030204" pitchFamily="18" charset="0"/>
                <a:ea typeface="Cambria" panose="02040503050406030204" pitchFamily="18" charset="0"/>
              </a:rPr>
              <a:t>ISBN</a:t>
            </a:r>
            <a:r>
              <a:rPr lang="tr-TR" altLang="tr-TR" sz="1600" dirty="0">
                <a:solidFill>
                  <a:schemeClr val="tx1"/>
                </a:solidFill>
                <a:latin typeface="Cambria" panose="02040503050406030204" pitchFamily="18" charset="0"/>
                <a:ea typeface="Cambria" panose="02040503050406030204" pitchFamily="18" charset="0"/>
              </a:rPr>
              <a:t> veri tabanında kayıtlı eser adının iç kapakta basılan eser adı ile aynı olmaması durumunda </a:t>
            </a:r>
            <a:r>
              <a:rPr lang="tr-TR" altLang="tr-TR" sz="1600" dirty="0">
                <a:solidFill>
                  <a:srgbClr val="FF0000"/>
                </a:solidFill>
                <a:latin typeface="Cambria" panose="02040503050406030204" pitchFamily="18" charset="0"/>
                <a:ea typeface="Cambria" panose="02040503050406030204" pitchFamily="18" charset="0"/>
              </a:rPr>
              <a:t>Eser Adı Hatası </a:t>
            </a:r>
            <a:r>
              <a:rPr lang="tr-TR" altLang="tr-TR" sz="1600" dirty="0">
                <a:solidFill>
                  <a:schemeClr val="tx1"/>
                </a:solidFill>
                <a:latin typeface="Cambria" panose="02040503050406030204" pitchFamily="18" charset="0"/>
                <a:ea typeface="Cambria" panose="02040503050406030204" pitchFamily="18" charset="0"/>
              </a:rPr>
              <a:t>olarak belirlenen  kitap </a:t>
            </a:r>
            <a:r>
              <a:rPr lang="tr-TR" altLang="tr-TR" sz="1600" dirty="0">
                <a:solidFill>
                  <a:srgbClr val="FF0000"/>
                </a:solidFill>
                <a:latin typeface="Cambria" panose="02040503050406030204" pitchFamily="18" charset="0"/>
                <a:ea typeface="Cambria" panose="02040503050406030204" pitchFamily="18" charset="0"/>
              </a:rPr>
              <a:t>Yayın Seçme Kurulu’na </a:t>
            </a:r>
            <a:r>
              <a:rPr lang="tr-TR" altLang="tr-TR" sz="1600" dirty="0">
                <a:solidFill>
                  <a:schemeClr val="tx1"/>
                </a:solidFill>
                <a:latin typeface="Cambria" panose="02040503050406030204" pitchFamily="18" charset="0"/>
                <a:ea typeface="Cambria" panose="02040503050406030204" pitchFamily="18" charset="0"/>
              </a:rPr>
              <a:t>sunulacak listeye </a:t>
            </a:r>
            <a:r>
              <a:rPr lang="tr-TR" altLang="tr-TR" sz="1600" b="1" dirty="0">
                <a:solidFill>
                  <a:schemeClr val="tx1"/>
                </a:solidFill>
                <a:latin typeface="Cambria" panose="02040503050406030204" pitchFamily="18" charset="0"/>
                <a:ea typeface="Cambria" panose="02040503050406030204" pitchFamily="18" charset="0"/>
              </a:rPr>
              <a:t>alınmamaktadır.</a:t>
            </a:r>
            <a:endParaRPr lang="tr-TR" altLang="tr-TR" sz="2800" b="1" dirty="0">
              <a:solidFill>
                <a:schemeClr val="tx1"/>
              </a:solidFill>
              <a:latin typeface="Cambria" panose="02040503050406030204" pitchFamily="18" charset="0"/>
              <a:ea typeface="Cambria" panose="02040503050406030204" pitchFamily="18" charset="0"/>
            </a:endParaRPr>
          </a:p>
          <a:p>
            <a:pPr marL="0" indent="0" algn="just">
              <a:buNone/>
            </a:pPr>
            <a:endParaRPr lang="tr-TR" altLang="tr-TR" sz="2800" b="1" dirty="0">
              <a:solidFill>
                <a:schemeClr val="tx1"/>
              </a:solidFill>
              <a:latin typeface="Cambria" panose="02040503050406030204" pitchFamily="18" charset="0"/>
              <a:ea typeface="Cambria" panose="02040503050406030204" pitchFamily="18" charset="0"/>
            </a:endParaRPr>
          </a:p>
          <a:p>
            <a:endParaRPr lang="tr-TR" dirty="0">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229267"/>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a:t>
            </a:r>
            <a:r>
              <a:rPr lang="tr-TR" altLang="tr-TR" sz="1800" b="1" dirty="0">
                <a:latin typeface="Cambria" panose="02040503050406030204" pitchFamily="18" charset="0"/>
                <a:ea typeface="Cambria" panose="02040503050406030204" pitchFamily="18" charset="0"/>
              </a:rPr>
              <a:t>Edilmesi</a:t>
            </a:r>
            <a:r>
              <a:rPr lang="tr-TR" altLang="tr-TR" sz="1800" b="1" dirty="0">
                <a:latin typeface="Cambria" panose="02040503050406030204" pitchFamily="18" charset="0"/>
              </a:rPr>
              <a:t>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8985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Eser </a:t>
            </a:r>
            <a:r>
              <a:rPr lang="tr-TR" altLang="tr-TR" sz="1800" b="1" dirty="0">
                <a:solidFill>
                  <a:srgbClr val="FF0000"/>
                </a:solidFill>
                <a:latin typeface="Cambria" panose="02040503050406030204" pitchFamily="18" charset="0"/>
                <a:ea typeface="Cambria" panose="02040503050406030204" pitchFamily="18" charset="0"/>
              </a:rPr>
              <a:t>Adı</a:t>
            </a:r>
            <a:r>
              <a:rPr lang="tr-TR" altLang="tr-TR" sz="1800" b="1" dirty="0">
                <a:solidFill>
                  <a:srgbClr val="FF0000"/>
                </a:solidFill>
                <a:latin typeface="Cambria" panose="02040503050406030204" pitchFamily="18" charset="0"/>
              </a:rPr>
              <a:t> - Alt Eser Adı</a:t>
            </a:r>
          </a:p>
        </p:txBody>
      </p:sp>
      <p:pic>
        <p:nvPicPr>
          <p:cNvPr id="11" name="Resim 10">
            <a:extLst>
              <a:ext uri="{FF2B5EF4-FFF2-40B4-BE49-F238E27FC236}">
                <a16:creationId xmlns:a16="http://schemas.microsoft.com/office/drawing/2014/main" id="{45CD3C5A-D0B5-4662-ABBD-DA306FCE9CE2}"/>
              </a:ext>
            </a:extLst>
          </p:cNvPr>
          <p:cNvPicPr>
            <a:picLocks noChangeAspect="1"/>
          </p:cNvPicPr>
          <p:nvPr/>
        </p:nvPicPr>
        <p:blipFill>
          <a:blip r:embed="rId2"/>
          <a:stretch>
            <a:fillRect/>
          </a:stretch>
        </p:blipFill>
        <p:spPr>
          <a:xfrm>
            <a:off x="1433171" y="3060065"/>
            <a:ext cx="4266825" cy="3199682"/>
          </a:xfrm>
          <a:prstGeom prst="rect">
            <a:avLst/>
          </a:prstGeom>
        </p:spPr>
      </p:pic>
      <p:pic>
        <p:nvPicPr>
          <p:cNvPr id="12" name="Resim 11">
            <a:extLst>
              <a:ext uri="{FF2B5EF4-FFF2-40B4-BE49-F238E27FC236}">
                <a16:creationId xmlns:a16="http://schemas.microsoft.com/office/drawing/2014/main" id="{71CEEF45-3E03-4401-9383-73E8B25B3176}"/>
              </a:ext>
            </a:extLst>
          </p:cNvPr>
          <p:cNvPicPr>
            <a:picLocks noChangeAspect="1"/>
          </p:cNvPicPr>
          <p:nvPr/>
        </p:nvPicPr>
        <p:blipFill rotWithShape="1">
          <a:blip r:embed="rId3"/>
          <a:srcRect l="3862" t="6406" r="4591" b="5114"/>
          <a:stretch/>
        </p:blipFill>
        <p:spPr>
          <a:xfrm>
            <a:off x="5876240" y="2721399"/>
            <a:ext cx="5843183" cy="3877014"/>
          </a:xfrm>
          <a:prstGeom prst="rect">
            <a:avLst/>
          </a:prstGeom>
        </p:spPr>
      </p:pic>
      <p:sp>
        <p:nvSpPr>
          <p:cNvPr id="14" name="Dikdörtgen 13">
            <a:extLst>
              <a:ext uri="{FF2B5EF4-FFF2-40B4-BE49-F238E27FC236}">
                <a16:creationId xmlns:a16="http://schemas.microsoft.com/office/drawing/2014/main" id="{15C2742E-629A-4A49-9118-5E6A9728D443}"/>
              </a:ext>
            </a:extLst>
          </p:cNvPr>
          <p:cNvSpPr/>
          <p:nvPr/>
        </p:nvSpPr>
        <p:spPr>
          <a:xfrm>
            <a:off x="3533362" y="3410392"/>
            <a:ext cx="2033249" cy="6322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5" name="Dikdörtgen 14">
            <a:extLst>
              <a:ext uri="{FF2B5EF4-FFF2-40B4-BE49-F238E27FC236}">
                <a16:creationId xmlns:a16="http://schemas.microsoft.com/office/drawing/2014/main" id="{6A55BBCA-9E0D-4628-BE62-A64D48DCBBFD}"/>
              </a:ext>
            </a:extLst>
          </p:cNvPr>
          <p:cNvSpPr/>
          <p:nvPr/>
        </p:nvSpPr>
        <p:spPr>
          <a:xfrm>
            <a:off x="6852057" y="3377145"/>
            <a:ext cx="2807477" cy="302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6" name="Başlık 12">
            <a:extLst>
              <a:ext uri="{FF2B5EF4-FFF2-40B4-BE49-F238E27FC236}">
                <a16:creationId xmlns:a16="http://schemas.microsoft.com/office/drawing/2014/main" id="{079D5676-4265-4CBC-8E59-53DB98CCEB3B}"/>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132380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8" y="2050618"/>
            <a:ext cx="10643989" cy="3619500"/>
          </a:xfrm>
        </p:spPr>
        <p:txBody>
          <a:bodyPr/>
          <a:lstStyle/>
          <a:p>
            <a:pPr marL="0" indent="0" algn="just">
              <a:buNone/>
            </a:pPr>
            <a:r>
              <a:rPr lang="tr-TR" altLang="tr-TR" sz="1800" dirty="0">
                <a:solidFill>
                  <a:schemeClr val="tx1"/>
                </a:solidFill>
                <a:latin typeface="Cambria" panose="02040503050406030204" pitchFamily="18" charset="0"/>
                <a:ea typeface="Cambria" panose="02040503050406030204" pitchFamily="18" charset="0"/>
              </a:rPr>
              <a:t> </a:t>
            </a:r>
            <a:r>
              <a:rPr lang="tr-TR" altLang="tr-TR" sz="1600" dirty="0">
                <a:solidFill>
                  <a:schemeClr val="tx1"/>
                </a:solidFill>
                <a:latin typeface="Cambria" panose="02040503050406030204" pitchFamily="18" charset="0"/>
                <a:ea typeface="Cambria" panose="02040503050406030204" pitchFamily="18" charset="0"/>
              </a:rPr>
              <a:t>Eser adı; dış kapakta farklı, iç kapakta farklı olabilir. ISBN veri tabanında kayıtlı eser adı, iç kapakta basılı olan eser adı ile aynı olmalıdır.</a:t>
            </a:r>
            <a:endParaRPr lang="tr-TR" altLang="tr-TR" sz="2800" b="1" dirty="0">
              <a:solidFill>
                <a:schemeClr val="tx1"/>
              </a:solidFill>
              <a:latin typeface="Cambria" panose="02040503050406030204" pitchFamily="18" charset="0"/>
              <a:ea typeface="Cambria" panose="02040503050406030204" pitchFamily="18" charset="0"/>
            </a:endParaRPr>
          </a:p>
          <a:p>
            <a:pPr marL="0" indent="0" algn="just">
              <a:buNone/>
            </a:pPr>
            <a:endParaRPr lang="tr-TR" altLang="tr-TR" sz="2800" b="1" dirty="0">
              <a:solidFill>
                <a:schemeClr val="tx1"/>
              </a:solidFill>
              <a:latin typeface="Cambria" panose="02040503050406030204" pitchFamily="18" charset="0"/>
              <a:ea typeface="Cambria" panose="02040503050406030204" pitchFamily="18" charset="0"/>
            </a:endParaRPr>
          </a:p>
          <a:p>
            <a:endParaRPr lang="tr-TR" dirty="0">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229267"/>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ea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8985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ea typeface="Cambria" panose="02040503050406030204" pitchFamily="18" charset="0"/>
              </a:rPr>
              <a:t>Eser Adı - Alt Eser Adı</a:t>
            </a:r>
          </a:p>
        </p:txBody>
      </p:sp>
      <p:pic>
        <p:nvPicPr>
          <p:cNvPr id="9" name="Resim 8">
            <a:extLst>
              <a:ext uri="{FF2B5EF4-FFF2-40B4-BE49-F238E27FC236}">
                <a16:creationId xmlns:a16="http://schemas.microsoft.com/office/drawing/2014/main" id="{1601E2E2-E914-4D29-9663-F91A2ACA7BD1}"/>
              </a:ext>
            </a:extLst>
          </p:cNvPr>
          <p:cNvPicPr>
            <a:picLocks noChangeAspect="1"/>
          </p:cNvPicPr>
          <p:nvPr/>
        </p:nvPicPr>
        <p:blipFill>
          <a:blip r:embed="rId2"/>
          <a:stretch>
            <a:fillRect/>
          </a:stretch>
        </p:blipFill>
        <p:spPr>
          <a:xfrm>
            <a:off x="1101283" y="2798962"/>
            <a:ext cx="2538744" cy="3534629"/>
          </a:xfrm>
          <a:prstGeom prst="rect">
            <a:avLst/>
          </a:prstGeom>
        </p:spPr>
      </p:pic>
      <p:pic>
        <p:nvPicPr>
          <p:cNvPr id="10" name="Resim 9">
            <a:extLst>
              <a:ext uri="{FF2B5EF4-FFF2-40B4-BE49-F238E27FC236}">
                <a16:creationId xmlns:a16="http://schemas.microsoft.com/office/drawing/2014/main" id="{CB0C14E5-2C69-4EC5-8925-B8D99005FD61}"/>
              </a:ext>
            </a:extLst>
          </p:cNvPr>
          <p:cNvPicPr>
            <a:picLocks noChangeAspect="1"/>
          </p:cNvPicPr>
          <p:nvPr/>
        </p:nvPicPr>
        <p:blipFill>
          <a:blip r:embed="rId3"/>
          <a:stretch>
            <a:fillRect/>
          </a:stretch>
        </p:blipFill>
        <p:spPr>
          <a:xfrm>
            <a:off x="3865619" y="2779125"/>
            <a:ext cx="2652448" cy="3537616"/>
          </a:xfrm>
          <a:prstGeom prst="rect">
            <a:avLst/>
          </a:prstGeom>
        </p:spPr>
      </p:pic>
      <p:pic>
        <p:nvPicPr>
          <p:cNvPr id="13" name="Resim 12">
            <a:extLst>
              <a:ext uri="{FF2B5EF4-FFF2-40B4-BE49-F238E27FC236}">
                <a16:creationId xmlns:a16="http://schemas.microsoft.com/office/drawing/2014/main" id="{84EF08BC-2AAC-4C44-AF49-E2505481498A}"/>
              </a:ext>
            </a:extLst>
          </p:cNvPr>
          <p:cNvPicPr>
            <a:picLocks noChangeAspect="1"/>
          </p:cNvPicPr>
          <p:nvPr/>
        </p:nvPicPr>
        <p:blipFill rotWithShape="1">
          <a:blip r:embed="rId4"/>
          <a:srcRect l="11893" t="8476" r="4827" b="4408"/>
          <a:stretch/>
        </p:blipFill>
        <p:spPr>
          <a:xfrm>
            <a:off x="6593264" y="2779125"/>
            <a:ext cx="5302403" cy="3554466"/>
          </a:xfrm>
          <a:prstGeom prst="rect">
            <a:avLst/>
          </a:prstGeom>
        </p:spPr>
      </p:pic>
      <p:sp>
        <p:nvSpPr>
          <p:cNvPr id="14" name="Dikdörtgen 13">
            <a:extLst>
              <a:ext uri="{FF2B5EF4-FFF2-40B4-BE49-F238E27FC236}">
                <a16:creationId xmlns:a16="http://schemas.microsoft.com/office/drawing/2014/main" id="{F6189B0C-1840-442C-BE9F-B03F833EDD7C}"/>
              </a:ext>
            </a:extLst>
          </p:cNvPr>
          <p:cNvSpPr/>
          <p:nvPr/>
        </p:nvSpPr>
        <p:spPr>
          <a:xfrm>
            <a:off x="3962400" y="2798962"/>
            <a:ext cx="2342540" cy="9388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5" name="Dikdörtgen 14">
            <a:extLst>
              <a:ext uri="{FF2B5EF4-FFF2-40B4-BE49-F238E27FC236}">
                <a16:creationId xmlns:a16="http://schemas.microsoft.com/office/drawing/2014/main" id="{888E3C66-C93D-42D6-8416-AA2A682ABF78}"/>
              </a:ext>
            </a:extLst>
          </p:cNvPr>
          <p:cNvSpPr/>
          <p:nvPr/>
        </p:nvSpPr>
        <p:spPr>
          <a:xfrm>
            <a:off x="6916226" y="3477319"/>
            <a:ext cx="2807477" cy="302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6" name="Metin kutusu 15">
            <a:extLst>
              <a:ext uri="{FF2B5EF4-FFF2-40B4-BE49-F238E27FC236}">
                <a16:creationId xmlns:a16="http://schemas.microsoft.com/office/drawing/2014/main" id="{55B01FC8-BC9E-41F2-A6ED-E27BAAFC51F4}"/>
              </a:ext>
            </a:extLst>
          </p:cNvPr>
          <p:cNvSpPr txBox="1"/>
          <p:nvPr/>
        </p:nvSpPr>
        <p:spPr>
          <a:xfrm>
            <a:off x="1629206" y="6333591"/>
            <a:ext cx="1228897" cy="369332"/>
          </a:xfrm>
          <a:prstGeom prst="rect">
            <a:avLst/>
          </a:prstGeom>
          <a:noFill/>
        </p:spPr>
        <p:txBody>
          <a:bodyPr wrap="square" rtlCol="0">
            <a:spAutoFit/>
          </a:bodyPr>
          <a:lstStyle/>
          <a:p>
            <a:r>
              <a:rPr lang="tr-TR" dirty="0">
                <a:latin typeface="Cambria" panose="02040503050406030204" pitchFamily="18" charset="0"/>
              </a:rPr>
              <a:t>Dış Kapak</a:t>
            </a:r>
          </a:p>
        </p:txBody>
      </p:sp>
      <p:sp>
        <p:nvSpPr>
          <p:cNvPr id="17" name="Metin kutusu 16">
            <a:extLst>
              <a:ext uri="{FF2B5EF4-FFF2-40B4-BE49-F238E27FC236}">
                <a16:creationId xmlns:a16="http://schemas.microsoft.com/office/drawing/2014/main" id="{66BE599A-17C0-47E9-B8BD-7B270A84392E}"/>
              </a:ext>
            </a:extLst>
          </p:cNvPr>
          <p:cNvSpPr txBox="1"/>
          <p:nvPr/>
        </p:nvSpPr>
        <p:spPr>
          <a:xfrm>
            <a:off x="4626148" y="6333591"/>
            <a:ext cx="972589" cy="646331"/>
          </a:xfrm>
          <a:prstGeom prst="rect">
            <a:avLst/>
          </a:prstGeom>
          <a:noFill/>
        </p:spPr>
        <p:txBody>
          <a:bodyPr wrap="square" rtlCol="0">
            <a:spAutoFit/>
          </a:bodyPr>
          <a:lstStyle/>
          <a:p>
            <a:r>
              <a:rPr lang="tr-TR" dirty="0">
                <a:latin typeface="Cambria" panose="02040503050406030204" pitchFamily="18" charset="0"/>
              </a:rPr>
              <a:t>İç Kapak</a:t>
            </a:r>
          </a:p>
        </p:txBody>
      </p:sp>
      <p:sp>
        <p:nvSpPr>
          <p:cNvPr id="18" name="Başlık 12">
            <a:extLst>
              <a:ext uri="{FF2B5EF4-FFF2-40B4-BE49-F238E27FC236}">
                <a16:creationId xmlns:a16="http://schemas.microsoft.com/office/drawing/2014/main" id="{E19C1FA6-8ACA-48D7-83A7-6DFE35EC834C}"/>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41061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185333" y="1921224"/>
            <a:ext cx="10363200" cy="1141315"/>
          </a:xfrm>
        </p:spPr>
        <p:txBody>
          <a:bodyPr/>
          <a:lstStyle/>
          <a:p>
            <a:pPr marL="0" indent="0" algn="just">
              <a:buNone/>
            </a:pPr>
            <a:r>
              <a:rPr lang="tr-TR" altLang="tr-TR" sz="1600" dirty="0">
                <a:latin typeface="Cambria" panose="02040503050406030204" pitchFamily="18" charset="0"/>
                <a:ea typeface="Cambria" panose="02040503050406030204" pitchFamily="18" charset="0"/>
              </a:rPr>
              <a:t>   </a:t>
            </a:r>
            <a:r>
              <a:rPr lang="tr-TR" altLang="tr-TR" sz="1600" dirty="0">
                <a:solidFill>
                  <a:schemeClr val="tx1"/>
                </a:solidFill>
                <a:latin typeface="Cambria" panose="02040503050406030204" pitchFamily="18" charset="0"/>
                <a:ea typeface="Cambria" panose="02040503050406030204" pitchFamily="18" charset="0"/>
              </a:rPr>
              <a:t>Eser adı; dış kapakta farklı, iç kapakta farklı olabilir. </a:t>
            </a:r>
            <a:r>
              <a:rPr lang="tr-TR" altLang="tr-TR" sz="1600" b="1" dirty="0">
                <a:solidFill>
                  <a:schemeClr val="tx1"/>
                </a:solidFill>
                <a:latin typeface="Cambria" panose="02040503050406030204" pitchFamily="18" charset="0"/>
                <a:ea typeface="Cambria" panose="02040503050406030204" pitchFamily="18" charset="0"/>
              </a:rPr>
              <a:t>ISBN veri tabanında kayıtlı eser adının iç kapakta basılan eser adı ile aynı olmaması durumunda</a:t>
            </a:r>
            <a:r>
              <a:rPr lang="tr-TR" altLang="tr-TR" sz="1600" dirty="0">
                <a:solidFill>
                  <a:schemeClr val="tx1"/>
                </a:solidFill>
                <a:latin typeface="Cambria" panose="02040503050406030204" pitchFamily="18" charset="0"/>
                <a:ea typeface="Cambria" panose="02040503050406030204" pitchFamily="18" charset="0"/>
              </a:rPr>
              <a:t> </a:t>
            </a:r>
            <a:r>
              <a:rPr lang="tr-TR" altLang="tr-TR" sz="1600" b="1" dirty="0">
                <a:solidFill>
                  <a:srgbClr val="FF0000"/>
                </a:solidFill>
                <a:latin typeface="Cambria" panose="02040503050406030204" pitchFamily="18" charset="0"/>
                <a:ea typeface="Cambria" panose="02040503050406030204" pitchFamily="18" charset="0"/>
              </a:rPr>
              <a:t>Eser Adı Hatası</a:t>
            </a:r>
            <a:r>
              <a:rPr lang="tr-TR" altLang="tr-TR" sz="1600" b="1" dirty="0">
                <a:solidFill>
                  <a:schemeClr val="tx1"/>
                </a:solidFill>
                <a:latin typeface="Cambria" panose="02040503050406030204" pitchFamily="18" charset="0"/>
                <a:ea typeface="Cambria" panose="02040503050406030204" pitchFamily="18" charset="0"/>
              </a:rPr>
              <a:t> olarak belirlenen  kitap </a:t>
            </a:r>
            <a:r>
              <a:rPr lang="tr-TR" altLang="tr-TR" sz="1600" b="1" dirty="0">
                <a:solidFill>
                  <a:srgbClr val="FF0000"/>
                </a:solidFill>
                <a:latin typeface="Cambria" panose="02040503050406030204" pitchFamily="18" charset="0"/>
                <a:ea typeface="Cambria" panose="02040503050406030204" pitchFamily="18" charset="0"/>
              </a:rPr>
              <a:t>Yayın Seçme Kurulu</a:t>
            </a:r>
            <a:r>
              <a:rPr lang="tr-TR" altLang="tr-TR" sz="1600" b="1" dirty="0">
                <a:solidFill>
                  <a:schemeClr val="tx1"/>
                </a:solidFill>
                <a:latin typeface="Cambria" panose="02040503050406030204" pitchFamily="18" charset="0"/>
                <a:ea typeface="Cambria" panose="02040503050406030204" pitchFamily="18" charset="0"/>
              </a:rPr>
              <a:t>’na sunulacak listeye alınmamaktadır.</a:t>
            </a:r>
            <a:endParaRPr lang="tr-TR" altLang="tr-TR" sz="2800" b="1" dirty="0">
              <a:solidFill>
                <a:schemeClr val="tx1"/>
              </a:solidFill>
              <a:latin typeface="Cambria" panose="02040503050406030204" pitchFamily="18" charset="0"/>
              <a:ea typeface="Cambria" panose="02040503050406030204" pitchFamily="18" charset="0"/>
            </a:endParaRPr>
          </a:p>
          <a:p>
            <a:pPr marL="0" indent="0" algn="just">
              <a:buNone/>
            </a:pPr>
            <a:endParaRPr lang="tr-TR" altLang="tr-TR" sz="2800" b="1" dirty="0">
              <a:solidFill>
                <a:schemeClr val="tx1"/>
              </a:solidFill>
              <a:latin typeface="Cambria" panose="02040503050406030204" pitchFamily="18" charset="0"/>
              <a:ea typeface="Cambria" panose="02040503050406030204" pitchFamily="18" charset="0"/>
            </a:endParaRPr>
          </a:p>
          <a:p>
            <a:endParaRPr lang="tr-TR" dirty="0">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229267"/>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575246"/>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Eser Adı - Alt Eser Adı</a:t>
            </a:r>
          </a:p>
        </p:txBody>
      </p:sp>
      <p:pic>
        <p:nvPicPr>
          <p:cNvPr id="11" name="Resim 10">
            <a:extLst>
              <a:ext uri="{FF2B5EF4-FFF2-40B4-BE49-F238E27FC236}">
                <a16:creationId xmlns:a16="http://schemas.microsoft.com/office/drawing/2014/main" id="{8DE292A1-DFFA-400C-8374-5CEC876D30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659" y="2798937"/>
            <a:ext cx="2652448" cy="3477969"/>
          </a:xfrm>
          <a:prstGeom prst="rect">
            <a:avLst/>
          </a:prstGeom>
        </p:spPr>
      </p:pic>
      <p:pic>
        <p:nvPicPr>
          <p:cNvPr id="12" name="Resim 11">
            <a:extLst>
              <a:ext uri="{FF2B5EF4-FFF2-40B4-BE49-F238E27FC236}">
                <a16:creationId xmlns:a16="http://schemas.microsoft.com/office/drawing/2014/main" id="{D5C368B8-08BE-4D7A-9D52-C3C493DC9798}"/>
              </a:ext>
            </a:extLst>
          </p:cNvPr>
          <p:cNvPicPr>
            <a:picLocks noChangeAspect="1"/>
          </p:cNvPicPr>
          <p:nvPr/>
        </p:nvPicPr>
        <p:blipFill>
          <a:blip r:embed="rId3"/>
          <a:stretch>
            <a:fillRect/>
          </a:stretch>
        </p:blipFill>
        <p:spPr>
          <a:xfrm>
            <a:off x="3900680" y="2764273"/>
            <a:ext cx="2563019" cy="3547295"/>
          </a:xfrm>
          <a:prstGeom prst="rect">
            <a:avLst/>
          </a:prstGeom>
        </p:spPr>
      </p:pic>
      <p:pic>
        <p:nvPicPr>
          <p:cNvPr id="14" name="Resim 13">
            <a:extLst>
              <a:ext uri="{FF2B5EF4-FFF2-40B4-BE49-F238E27FC236}">
                <a16:creationId xmlns:a16="http://schemas.microsoft.com/office/drawing/2014/main" id="{866DFE1A-6825-4BB7-90F7-88E56C929C2E}"/>
              </a:ext>
            </a:extLst>
          </p:cNvPr>
          <p:cNvPicPr>
            <a:picLocks noChangeAspect="1"/>
          </p:cNvPicPr>
          <p:nvPr/>
        </p:nvPicPr>
        <p:blipFill rotWithShape="1">
          <a:blip r:embed="rId4"/>
          <a:srcRect l="8847" t="9084" r="5171" b="3673"/>
          <a:stretch/>
        </p:blipFill>
        <p:spPr>
          <a:xfrm>
            <a:off x="6726543" y="2721399"/>
            <a:ext cx="5240938" cy="3547295"/>
          </a:xfrm>
          <a:prstGeom prst="rect">
            <a:avLst/>
          </a:prstGeom>
        </p:spPr>
      </p:pic>
      <p:sp>
        <p:nvSpPr>
          <p:cNvPr id="15" name="Dikdörtgen 14">
            <a:extLst>
              <a:ext uri="{FF2B5EF4-FFF2-40B4-BE49-F238E27FC236}">
                <a16:creationId xmlns:a16="http://schemas.microsoft.com/office/drawing/2014/main" id="{50709988-5502-4DF3-A818-46DA4E450F97}"/>
              </a:ext>
            </a:extLst>
          </p:cNvPr>
          <p:cNvSpPr/>
          <p:nvPr/>
        </p:nvSpPr>
        <p:spPr>
          <a:xfrm>
            <a:off x="1118659" y="2822291"/>
            <a:ext cx="2469815" cy="13005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6" name="Dikdörtgen 15">
            <a:extLst>
              <a:ext uri="{FF2B5EF4-FFF2-40B4-BE49-F238E27FC236}">
                <a16:creationId xmlns:a16="http://schemas.microsoft.com/office/drawing/2014/main" id="{A80108AB-AEA4-4A39-A3EF-933D489011D4}"/>
              </a:ext>
            </a:extLst>
          </p:cNvPr>
          <p:cNvSpPr/>
          <p:nvPr/>
        </p:nvSpPr>
        <p:spPr>
          <a:xfrm>
            <a:off x="3927211" y="3472556"/>
            <a:ext cx="1190221" cy="15646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7" name="Dikdörtgen 16">
            <a:extLst>
              <a:ext uri="{FF2B5EF4-FFF2-40B4-BE49-F238E27FC236}">
                <a16:creationId xmlns:a16="http://schemas.microsoft.com/office/drawing/2014/main" id="{1B83EFC2-0932-426B-BB1D-16894E47C01C}"/>
              </a:ext>
            </a:extLst>
          </p:cNvPr>
          <p:cNvSpPr/>
          <p:nvPr/>
        </p:nvSpPr>
        <p:spPr>
          <a:xfrm>
            <a:off x="7108731" y="3023336"/>
            <a:ext cx="2807477" cy="302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8" name="Metin kutusu 17">
            <a:extLst>
              <a:ext uri="{FF2B5EF4-FFF2-40B4-BE49-F238E27FC236}">
                <a16:creationId xmlns:a16="http://schemas.microsoft.com/office/drawing/2014/main" id="{DE803EC6-DD3B-4A2D-854E-2E02DC1B81B5}"/>
              </a:ext>
            </a:extLst>
          </p:cNvPr>
          <p:cNvSpPr txBox="1"/>
          <p:nvPr/>
        </p:nvSpPr>
        <p:spPr>
          <a:xfrm>
            <a:off x="4631137" y="6311568"/>
            <a:ext cx="1380196" cy="369332"/>
          </a:xfrm>
          <a:prstGeom prst="rect">
            <a:avLst/>
          </a:prstGeom>
          <a:noFill/>
        </p:spPr>
        <p:txBody>
          <a:bodyPr wrap="square" rtlCol="0">
            <a:spAutoFit/>
          </a:bodyPr>
          <a:lstStyle/>
          <a:p>
            <a:r>
              <a:rPr lang="tr-TR" dirty="0">
                <a:latin typeface="Cambria" panose="02040503050406030204" pitchFamily="18" charset="0"/>
              </a:rPr>
              <a:t>İç Kapak</a:t>
            </a:r>
          </a:p>
        </p:txBody>
      </p:sp>
      <p:sp>
        <p:nvSpPr>
          <p:cNvPr id="19" name="Metin kutusu 18">
            <a:extLst>
              <a:ext uri="{FF2B5EF4-FFF2-40B4-BE49-F238E27FC236}">
                <a16:creationId xmlns:a16="http://schemas.microsoft.com/office/drawing/2014/main" id="{CE4EEC17-2A6B-49E9-9757-D5F091396EFD}"/>
              </a:ext>
            </a:extLst>
          </p:cNvPr>
          <p:cNvSpPr txBox="1"/>
          <p:nvPr/>
        </p:nvSpPr>
        <p:spPr>
          <a:xfrm>
            <a:off x="1739117" y="6262528"/>
            <a:ext cx="1228897" cy="369332"/>
          </a:xfrm>
          <a:prstGeom prst="rect">
            <a:avLst/>
          </a:prstGeom>
          <a:noFill/>
        </p:spPr>
        <p:txBody>
          <a:bodyPr wrap="square" rtlCol="0">
            <a:spAutoFit/>
          </a:bodyPr>
          <a:lstStyle/>
          <a:p>
            <a:r>
              <a:rPr lang="tr-TR" dirty="0">
                <a:latin typeface="Cambria" panose="02040503050406030204" pitchFamily="18" charset="0"/>
              </a:rPr>
              <a:t>Dış Kapak</a:t>
            </a:r>
          </a:p>
        </p:txBody>
      </p:sp>
      <p:sp>
        <p:nvSpPr>
          <p:cNvPr id="20" name="Başlık 12">
            <a:extLst>
              <a:ext uri="{FF2B5EF4-FFF2-40B4-BE49-F238E27FC236}">
                <a16:creationId xmlns:a16="http://schemas.microsoft.com/office/drawing/2014/main" id="{1A232C71-84DD-4CD1-9A55-7D20ED24A926}"/>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143955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2"/>
            <a:ext cx="10508522" cy="1093875"/>
          </a:xfrm>
        </p:spPr>
        <p:txBody>
          <a:bodyPr>
            <a:normAutofit fontScale="62500" lnSpcReduction="20000"/>
          </a:bodyPr>
          <a:lstStyle/>
          <a:p>
            <a:pPr marL="0" indent="0" algn="just">
              <a:buNone/>
            </a:pPr>
            <a:r>
              <a:rPr lang="tr-TR" altLang="tr-TR" sz="2100" dirty="0">
                <a:solidFill>
                  <a:schemeClr val="tx2"/>
                </a:solidFill>
                <a:latin typeface="Cambria" panose="02040503050406030204" pitchFamily="18" charset="0"/>
                <a:ea typeface="Cambria" panose="02040503050406030204" pitchFamily="18" charset="0"/>
              </a:rPr>
              <a:t> </a:t>
            </a:r>
            <a:r>
              <a:rPr lang="tr-TR" sz="2100" b="1" dirty="0">
                <a:solidFill>
                  <a:schemeClr val="tx2"/>
                </a:solidFill>
                <a:latin typeface="Cambria" panose="02040503050406030204" pitchFamily="18" charset="0"/>
                <a:ea typeface="Cambria" panose="02040503050406030204" pitchFamily="18" charset="0"/>
              </a:rPr>
              <a:t>Bilim, edebiyat, sanat alanlarında kitap yazan, bir eseri ortaya koyan ve eserin sahibi olan kimse, kalem erbabı, müellif</a:t>
            </a:r>
            <a:r>
              <a:rPr lang="tr-TR" sz="2100" dirty="0">
                <a:solidFill>
                  <a:schemeClr val="tx2"/>
                </a:solidFill>
                <a:latin typeface="Cambria" panose="02040503050406030204" pitchFamily="18" charset="0"/>
                <a:ea typeface="Cambria" panose="02040503050406030204" pitchFamily="18" charset="0"/>
              </a:rPr>
              <a:t>.* </a:t>
            </a:r>
            <a:r>
              <a:rPr lang="tr-TR" sz="1600" dirty="0">
                <a:solidFill>
                  <a:schemeClr val="tx2"/>
                </a:solidFill>
                <a:latin typeface="Cambria" panose="02040503050406030204" pitchFamily="18" charset="0"/>
                <a:ea typeface="Cambria" panose="02040503050406030204" pitchFamily="18" charset="0"/>
              </a:rPr>
              <a:t>(TDK Güncel Sözlük)</a:t>
            </a:r>
            <a:r>
              <a:rPr lang="tr-TR" altLang="tr-TR" sz="1600" b="1" dirty="0">
                <a:solidFill>
                  <a:schemeClr val="tx2"/>
                </a:solidFill>
                <a:latin typeface="Cambria" panose="02040503050406030204" pitchFamily="18" charset="0"/>
                <a:ea typeface="Cambria" panose="02040503050406030204" pitchFamily="18" charset="0"/>
              </a:rPr>
              <a:t> </a:t>
            </a:r>
          </a:p>
          <a:p>
            <a:pPr marL="0" indent="0" algn="just">
              <a:buNone/>
            </a:pPr>
            <a:r>
              <a:rPr lang="tr-TR" altLang="tr-TR" sz="2100" dirty="0">
                <a:latin typeface="Cambria" panose="02040503050406030204" pitchFamily="18" charset="0"/>
                <a:ea typeface="Cambria" panose="02040503050406030204" pitchFamily="18" charset="0"/>
              </a:rPr>
              <a:t> </a:t>
            </a:r>
            <a:r>
              <a:rPr lang="tr-TR" altLang="tr-TR" sz="2100" dirty="0">
                <a:solidFill>
                  <a:schemeClr val="tx2"/>
                </a:solidFill>
                <a:latin typeface="Cambria" panose="02040503050406030204" pitchFamily="18" charset="0"/>
                <a:ea typeface="Cambria" panose="02040503050406030204" pitchFamily="18" charset="0"/>
              </a:rPr>
              <a:t>Başvurusu yapılan yayının iç kapakta basılmış olan yazar ve yazarların tamamının ISBN veri tabanında (Kayıtlı Yazar Adı bölümünde) kayıtlı olması gerekmektedir.  Yayındaki Yazar Ad(</a:t>
            </a:r>
            <a:r>
              <a:rPr lang="tr-TR" altLang="tr-TR" sz="2100" dirty="0" err="1">
                <a:solidFill>
                  <a:schemeClr val="tx2"/>
                </a:solidFill>
                <a:latin typeface="Cambria" panose="02040503050406030204" pitchFamily="18" charset="0"/>
                <a:ea typeface="Cambria" panose="02040503050406030204" pitchFamily="18" charset="0"/>
              </a:rPr>
              <a:t>lar</a:t>
            </a:r>
            <a:r>
              <a:rPr lang="tr-TR" altLang="tr-TR" sz="2100" dirty="0">
                <a:solidFill>
                  <a:schemeClr val="tx2"/>
                </a:solidFill>
                <a:latin typeface="Cambria" panose="02040503050406030204" pitchFamily="18" charset="0"/>
                <a:ea typeface="Cambria" panose="02040503050406030204" pitchFamily="18" charset="0"/>
              </a:rPr>
              <a:t>)ı ile ISBN verilerindeki Yazar Ad(</a:t>
            </a:r>
            <a:r>
              <a:rPr lang="tr-TR" altLang="tr-TR" sz="2100" dirty="0" err="1">
                <a:solidFill>
                  <a:schemeClr val="tx2"/>
                </a:solidFill>
                <a:latin typeface="Cambria" panose="02040503050406030204" pitchFamily="18" charset="0"/>
                <a:ea typeface="Cambria" panose="02040503050406030204" pitchFamily="18" charset="0"/>
              </a:rPr>
              <a:t>lar</a:t>
            </a:r>
            <a:r>
              <a:rPr lang="tr-TR" altLang="tr-TR" sz="2100" dirty="0">
                <a:solidFill>
                  <a:schemeClr val="tx2"/>
                </a:solidFill>
                <a:latin typeface="Cambria" panose="02040503050406030204" pitchFamily="18" charset="0"/>
                <a:ea typeface="Cambria" panose="02040503050406030204" pitchFamily="18" charset="0"/>
              </a:rPr>
              <a:t>)ı uyuşmuyor ise, yayıncının, ISBN Türkiye Ajansına başvurarak sistemde kayıtlı Yazar Ad(</a:t>
            </a:r>
            <a:r>
              <a:rPr lang="tr-TR" altLang="tr-TR" sz="2100" dirty="0" err="1">
                <a:solidFill>
                  <a:schemeClr val="tx2"/>
                </a:solidFill>
                <a:latin typeface="Cambria" panose="02040503050406030204" pitchFamily="18" charset="0"/>
                <a:ea typeface="Cambria" panose="02040503050406030204" pitchFamily="18" charset="0"/>
              </a:rPr>
              <a:t>lar</a:t>
            </a:r>
            <a:r>
              <a:rPr lang="tr-TR" altLang="tr-TR" sz="2100" dirty="0">
                <a:solidFill>
                  <a:schemeClr val="tx2"/>
                </a:solidFill>
                <a:latin typeface="Cambria" panose="02040503050406030204" pitchFamily="18" charset="0"/>
                <a:ea typeface="Cambria" panose="02040503050406030204" pitchFamily="18" charset="0"/>
              </a:rPr>
              <a:t>)</a:t>
            </a:r>
            <a:r>
              <a:rPr lang="tr-TR" altLang="tr-TR" sz="2100" dirty="0" err="1">
                <a:solidFill>
                  <a:schemeClr val="tx2"/>
                </a:solidFill>
                <a:latin typeface="Cambria" panose="02040503050406030204" pitchFamily="18" charset="0"/>
                <a:ea typeface="Cambria" panose="02040503050406030204" pitchFamily="18" charset="0"/>
              </a:rPr>
              <a:t>ını</a:t>
            </a:r>
            <a:r>
              <a:rPr lang="tr-TR" altLang="tr-TR" sz="2100" dirty="0">
                <a:solidFill>
                  <a:schemeClr val="tx2"/>
                </a:solidFill>
                <a:latin typeface="Cambria" panose="02040503050406030204" pitchFamily="18" charset="0"/>
                <a:ea typeface="Cambria" panose="02040503050406030204" pitchFamily="18" charset="0"/>
              </a:rPr>
              <a:t>, basılı yayındaki Yazar Ad(</a:t>
            </a:r>
            <a:r>
              <a:rPr lang="tr-TR" altLang="tr-TR" sz="2100" dirty="0" err="1">
                <a:solidFill>
                  <a:schemeClr val="tx2"/>
                </a:solidFill>
                <a:latin typeface="Cambria" panose="02040503050406030204" pitchFamily="18" charset="0"/>
                <a:ea typeface="Cambria" panose="02040503050406030204" pitchFamily="18" charset="0"/>
              </a:rPr>
              <a:t>lar</a:t>
            </a:r>
            <a:r>
              <a:rPr lang="tr-TR" altLang="tr-TR" sz="2100" dirty="0">
                <a:solidFill>
                  <a:schemeClr val="tx2"/>
                </a:solidFill>
                <a:latin typeface="Cambria" panose="02040503050406030204" pitchFamily="18" charset="0"/>
                <a:ea typeface="Cambria" panose="02040503050406030204" pitchFamily="18" charset="0"/>
              </a:rPr>
              <a:t>)ı ile (yayınlanmış eserin bir örneğini ISBN Türkiye Ajansına göndererek) değiştirmeleri gerekmektedir. </a:t>
            </a:r>
            <a:endParaRPr lang="tr-TR" altLang="tr-TR" sz="2100" b="1" dirty="0">
              <a:solidFill>
                <a:schemeClr val="tx2"/>
              </a:solidFill>
              <a:latin typeface="Cambria" panose="02040503050406030204" pitchFamily="18" charset="0"/>
              <a:ea typeface="Cambria" panose="02040503050406030204" pitchFamily="18" charset="0"/>
            </a:endParaRPr>
          </a:p>
          <a:p>
            <a:pPr marL="0" indent="0" algn="just">
              <a:buNone/>
            </a:pPr>
            <a:endParaRPr lang="tr-TR" altLang="tr-TR" sz="2800" b="1" dirty="0">
              <a:solidFill>
                <a:schemeClr val="tx2"/>
              </a:solidFill>
              <a:latin typeface="Cambria" panose="02040503050406030204" pitchFamily="18" charset="0"/>
              <a:ea typeface="Cambria" panose="02040503050406030204" pitchFamily="18" charset="0"/>
            </a:endParaRPr>
          </a:p>
          <a:p>
            <a:pPr marL="0" indent="0">
              <a:buNone/>
            </a:pPr>
            <a:endParaRPr lang="tr-TR" dirty="0">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69460"/>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Yazar(</a:t>
            </a:r>
            <a:r>
              <a:rPr lang="tr-TR" altLang="tr-TR" sz="1800" b="1" dirty="0" err="1">
                <a:solidFill>
                  <a:srgbClr val="FF0000"/>
                </a:solidFill>
                <a:latin typeface="Cambria" panose="02040503050406030204" pitchFamily="18" charset="0"/>
              </a:rPr>
              <a:t>lar</a:t>
            </a:r>
            <a:r>
              <a:rPr lang="tr-TR" altLang="tr-TR" sz="1800" b="1" dirty="0">
                <a:solidFill>
                  <a:srgbClr val="FF0000"/>
                </a:solidFill>
                <a:latin typeface="Cambria" panose="02040503050406030204" pitchFamily="18" charset="0"/>
              </a:rPr>
              <a:t>)</a:t>
            </a:r>
          </a:p>
        </p:txBody>
      </p:sp>
      <p:pic>
        <p:nvPicPr>
          <p:cNvPr id="9" name="Resim 8">
            <a:extLst>
              <a:ext uri="{FF2B5EF4-FFF2-40B4-BE49-F238E27FC236}">
                <a16:creationId xmlns:a16="http://schemas.microsoft.com/office/drawing/2014/main" id="{C7EE7812-68ED-48CB-9014-03460BF3CDA0}"/>
              </a:ext>
            </a:extLst>
          </p:cNvPr>
          <p:cNvPicPr>
            <a:picLocks noChangeAspect="1"/>
          </p:cNvPicPr>
          <p:nvPr/>
        </p:nvPicPr>
        <p:blipFill rotWithShape="1">
          <a:blip r:embed="rId2"/>
          <a:srcRect l="6758" t="7560" r="6250" b="4010"/>
          <a:stretch/>
        </p:blipFill>
        <p:spPr>
          <a:xfrm>
            <a:off x="2039078" y="3132667"/>
            <a:ext cx="3496734" cy="3268134"/>
          </a:xfrm>
          <a:prstGeom prst="rect">
            <a:avLst/>
          </a:prstGeom>
        </p:spPr>
      </p:pic>
      <p:pic>
        <p:nvPicPr>
          <p:cNvPr id="10" name="Resim 9">
            <a:extLst>
              <a:ext uri="{FF2B5EF4-FFF2-40B4-BE49-F238E27FC236}">
                <a16:creationId xmlns:a16="http://schemas.microsoft.com/office/drawing/2014/main" id="{14A3C25A-7F8C-478A-9725-1BB8CCBD6FB1}"/>
              </a:ext>
            </a:extLst>
          </p:cNvPr>
          <p:cNvPicPr>
            <a:picLocks noChangeAspect="1"/>
          </p:cNvPicPr>
          <p:nvPr/>
        </p:nvPicPr>
        <p:blipFill rotWithShape="1">
          <a:blip r:embed="rId3"/>
          <a:srcRect l="11630" t="5591" r="5802" b="4240"/>
          <a:stretch/>
        </p:blipFill>
        <p:spPr>
          <a:xfrm>
            <a:off x="5664200" y="3044057"/>
            <a:ext cx="5105400" cy="3550304"/>
          </a:xfrm>
          <a:prstGeom prst="rect">
            <a:avLst/>
          </a:prstGeom>
        </p:spPr>
      </p:pic>
      <p:sp>
        <p:nvSpPr>
          <p:cNvPr id="13" name="Dikdörtgen 12">
            <a:extLst>
              <a:ext uri="{FF2B5EF4-FFF2-40B4-BE49-F238E27FC236}">
                <a16:creationId xmlns:a16="http://schemas.microsoft.com/office/drawing/2014/main" id="{8A3C9C08-9731-4EC6-A0E3-2136E1F6ABF7}"/>
              </a:ext>
            </a:extLst>
          </p:cNvPr>
          <p:cNvSpPr/>
          <p:nvPr/>
        </p:nvSpPr>
        <p:spPr>
          <a:xfrm>
            <a:off x="3144252" y="4885702"/>
            <a:ext cx="1251285" cy="1098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5" name="Dikdörtgen 14">
            <a:extLst>
              <a:ext uri="{FF2B5EF4-FFF2-40B4-BE49-F238E27FC236}">
                <a16:creationId xmlns:a16="http://schemas.microsoft.com/office/drawing/2014/main" id="{1A7F517E-8FCB-4606-AE39-D501DF287D37}"/>
              </a:ext>
            </a:extLst>
          </p:cNvPr>
          <p:cNvSpPr/>
          <p:nvPr/>
        </p:nvSpPr>
        <p:spPr>
          <a:xfrm>
            <a:off x="6096000" y="4885701"/>
            <a:ext cx="2807477" cy="302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6" name="Başlık 12">
            <a:extLst>
              <a:ext uri="{FF2B5EF4-FFF2-40B4-BE49-F238E27FC236}">
                <a16:creationId xmlns:a16="http://schemas.microsoft.com/office/drawing/2014/main" id="{28177FF1-1B76-44BB-9428-B7FD78B9ADA9}"/>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237382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şlık 12"/>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
        <p:nvSpPr>
          <p:cNvPr id="14" name="İçerik Yer Tutucusu 13"/>
          <p:cNvSpPr>
            <a:spLocks noGrp="1"/>
          </p:cNvSpPr>
          <p:nvPr>
            <p:ph idx="1"/>
          </p:nvPr>
        </p:nvSpPr>
        <p:spPr>
          <a:xfrm>
            <a:off x="901701" y="1291672"/>
            <a:ext cx="9715500" cy="618067"/>
          </a:xfrm>
        </p:spPr>
        <p:txBody>
          <a:bodyPr rtlCol="0">
            <a:normAutofit fontScale="92500" lnSpcReduction="20000"/>
          </a:bodyPr>
          <a:lstStyle/>
          <a:p>
            <a:r>
              <a:rPr lang="tr-TR" altLang="tr-TR" dirty="0">
                <a:solidFill>
                  <a:schemeClr val="tx1"/>
                </a:solidFill>
                <a:latin typeface="Cambria" panose="02040503050406030204" pitchFamily="18" charset="0"/>
                <a:ea typeface="Cambria" panose="02040503050406030204" pitchFamily="18" charset="0"/>
              </a:rPr>
              <a:t>Materyal Sağlama ve Satın Alma Bilgi Sistemimiz  </a:t>
            </a:r>
            <a:r>
              <a:rPr lang="tr-TR" altLang="tr-TR" dirty="0">
                <a:solidFill>
                  <a:srgbClr val="0070C0"/>
                </a:solidFill>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rPr>
              <a:t>https://ekygm.gov.tr</a:t>
            </a:r>
            <a:r>
              <a:rPr lang="tr-TR" altLang="tr-TR" dirty="0">
                <a:solidFill>
                  <a:srgbClr val="0070C0"/>
                </a:solidFill>
                <a:latin typeface="Cambria" panose="02040503050406030204" pitchFamily="18" charset="0"/>
                <a:ea typeface="Cambria" panose="02040503050406030204" pitchFamily="18" charset="0"/>
              </a:rPr>
              <a:t>  </a:t>
            </a:r>
            <a:r>
              <a:rPr lang="tr-TR" altLang="tr-TR" dirty="0">
                <a:solidFill>
                  <a:schemeClr val="tx1"/>
                </a:solidFill>
                <a:latin typeface="Cambria" panose="02040503050406030204" pitchFamily="18" charset="0"/>
                <a:ea typeface="Cambria" panose="02040503050406030204" pitchFamily="18" charset="0"/>
              </a:rPr>
              <a:t>adresinden hizmet vermektedir.</a:t>
            </a:r>
          </a:p>
        </p:txBody>
      </p:sp>
      <p:pic>
        <p:nvPicPr>
          <p:cNvPr id="4" name="Resim 2">
            <a:extLst>
              <a:ext uri="{FF2B5EF4-FFF2-40B4-BE49-F238E27FC236}">
                <a16:creationId xmlns:a16="http://schemas.microsoft.com/office/drawing/2014/main" id="{1256B7E1-C57E-45C5-9842-96297EC1DF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121" y="2024543"/>
            <a:ext cx="8427892" cy="450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2"/>
            <a:ext cx="10508522" cy="1093875"/>
          </a:xfrm>
        </p:spPr>
        <p:txBody>
          <a:bodyPr>
            <a:normAutofit fontScale="62500" lnSpcReduction="20000"/>
          </a:bodyPr>
          <a:lstStyle/>
          <a:p>
            <a:pPr marL="0" indent="0" algn="just">
              <a:buNone/>
            </a:pPr>
            <a:r>
              <a:rPr lang="tr-TR" altLang="tr-TR" sz="2100" dirty="0">
                <a:solidFill>
                  <a:schemeClr val="tx2"/>
                </a:solidFill>
                <a:latin typeface="Cambria" panose="02040503050406030204" pitchFamily="18" charset="0"/>
                <a:ea typeface="Cambria" panose="02040503050406030204" pitchFamily="18" charset="0"/>
              </a:rPr>
              <a:t> </a:t>
            </a:r>
            <a:r>
              <a:rPr lang="tr-TR" altLang="tr-TR" sz="2400" b="1" dirty="0">
                <a:solidFill>
                  <a:schemeClr val="tx2"/>
                </a:solidFill>
                <a:latin typeface="Cambria" panose="02040503050406030204" pitchFamily="18" charset="0"/>
                <a:ea typeface="Cambria" panose="02040503050406030204" pitchFamily="18" charset="0"/>
              </a:rPr>
              <a:t>Editör, Hazırlayan, Çeviren, Resimleyen, Fotoğraflayan,  Anlatan,  Adapte eden vb.</a:t>
            </a:r>
            <a:endParaRPr lang="tr-TR" altLang="tr-TR" sz="1600" b="1" dirty="0">
              <a:solidFill>
                <a:schemeClr val="tx2"/>
              </a:solidFill>
              <a:latin typeface="Cambria" panose="02040503050406030204" pitchFamily="18" charset="0"/>
              <a:ea typeface="Cambria" panose="02040503050406030204" pitchFamily="18" charset="0"/>
            </a:endParaRPr>
          </a:p>
          <a:p>
            <a:pPr marL="0" indent="0" algn="just">
              <a:buNone/>
            </a:pPr>
            <a:r>
              <a:rPr lang="tr-TR" altLang="tr-TR" sz="2100" dirty="0">
                <a:latin typeface="Cambria" panose="02040503050406030204" pitchFamily="18" charset="0"/>
                <a:ea typeface="Cambria" panose="02040503050406030204" pitchFamily="18" charset="0"/>
              </a:rPr>
              <a:t> </a:t>
            </a:r>
            <a:r>
              <a:rPr lang="tr-TR" altLang="tr-TR" sz="2400" dirty="0">
                <a:solidFill>
                  <a:schemeClr val="tx2"/>
                </a:solidFill>
                <a:latin typeface="Cambria" panose="02040503050406030204" pitchFamily="18" charset="0"/>
                <a:ea typeface="Cambria" panose="02040503050406030204" pitchFamily="18" charset="0"/>
              </a:rPr>
              <a:t>Bazı yayınlarda yazar olmayabilir. Bu durumda </a:t>
            </a:r>
            <a:r>
              <a:rPr lang="tr-TR" altLang="tr-TR" sz="2400" b="1" dirty="0">
                <a:solidFill>
                  <a:schemeClr val="tx2"/>
                </a:solidFill>
                <a:latin typeface="Cambria" panose="02040503050406030204" pitchFamily="18" charset="0"/>
                <a:ea typeface="Cambria" panose="02040503050406030204" pitchFamily="18" charset="0"/>
              </a:rPr>
              <a:t>Emeği Geçenler </a:t>
            </a:r>
            <a:r>
              <a:rPr lang="tr-TR" altLang="tr-TR" sz="2400" dirty="0">
                <a:solidFill>
                  <a:schemeClr val="tx2"/>
                </a:solidFill>
                <a:latin typeface="Cambria" panose="02040503050406030204" pitchFamily="18" charset="0"/>
                <a:ea typeface="Cambria" panose="02040503050406030204" pitchFamily="18" charset="0"/>
              </a:rPr>
              <a:t>alanında eserde sorumluluğu olanlardan biri ya da birkaçının (Editör, Hazırlayan, Metin Yazarı, Resimleyen vb.) görevi ile birlikte kitabın iç kapağında ve ISBN veri tabanında kayıtlı olması gerekmektedir.  </a:t>
            </a:r>
            <a:endParaRPr lang="tr-TR" altLang="tr-TR" sz="2400" b="1" dirty="0">
              <a:solidFill>
                <a:schemeClr val="tx2"/>
              </a:solidFill>
              <a:latin typeface="Cambria" panose="02040503050406030204" pitchFamily="18" charset="0"/>
              <a:ea typeface="Cambria" panose="02040503050406030204" pitchFamily="18" charset="0"/>
            </a:endParaRPr>
          </a:p>
          <a:p>
            <a:pPr marL="0" indent="0" algn="just">
              <a:buNone/>
            </a:pPr>
            <a:endParaRPr lang="tr-TR" altLang="tr-TR" sz="2800" b="1" dirty="0">
              <a:solidFill>
                <a:schemeClr val="tx2"/>
              </a:solidFill>
              <a:latin typeface="Cambria" panose="02040503050406030204" pitchFamily="18" charset="0"/>
              <a:ea typeface="Cambria" panose="02040503050406030204" pitchFamily="18" charset="0"/>
            </a:endParaRPr>
          </a:p>
          <a:p>
            <a:pPr marL="0" indent="0">
              <a:buNone/>
            </a:pPr>
            <a:endParaRPr lang="tr-TR" dirty="0">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69460"/>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Emeği Geçenler</a:t>
            </a:r>
          </a:p>
        </p:txBody>
      </p:sp>
      <p:pic>
        <p:nvPicPr>
          <p:cNvPr id="11" name="Resim 10">
            <a:extLst>
              <a:ext uri="{FF2B5EF4-FFF2-40B4-BE49-F238E27FC236}">
                <a16:creationId xmlns:a16="http://schemas.microsoft.com/office/drawing/2014/main" id="{B63D4525-E36D-44F2-872E-15E7DDFA3A22}"/>
              </a:ext>
            </a:extLst>
          </p:cNvPr>
          <p:cNvPicPr>
            <a:picLocks noChangeAspect="1"/>
          </p:cNvPicPr>
          <p:nvPr/>
        </p:nvPicPr>
        <p:blipFill rotWithShape="1">
          <a:blip r:embed="rId2"/>
          <a:srcRect l="12331" t="8811" r="15487" b="5181"/>
          <a:stretch/>
        </p:blipFill>
        <p:spPr>
          <a:xfrm>
            <a:off x="2027543" y="3095521"/>
            <a:ext cx="3801534" cy="3178673"/>
          </a:xfrm>
          <a:prstGeom prst="rect">
            <a:avLst/>
          </a:prstGeom>
        </p:spPr>
      </p:pic>
      <p:pic>
        <p:nvPicPr>
          <p:cNvPr id="12" name="Resim 11">
            <a:extLst>
              <a:ext uri="{FF2B5EF4-FFF2-40B4-BE49-F238E27FC236}">
                <a16:creationId xmlns:a16="http://schemas.microsoft.com/office/drawing/2014/main" id="{623609AC-907F-4220-9B35-6B109F9D1AFE}"/>
              </a:ext>
            </a:extLst>
          </p:cNvPr>
          <p:cNvPicPr>
            <a:picLocks noChangeAspect="1"/>
          </p:cNvPicPr>
          <p:nvPr/>
        </p:nvPicPr>
        <p:blipFill rotWithShape="1">
          <a:blip r:embed="rId3"/>
          <a:srcRect l="13457" t="9414" r="4370" b="4578"/>
          <a:stretch/>
        </p:blipFill>
        <p:spPr>
          <a:xfrm>
            <a:off x="6011333" y="2963333"/>
            <a:ext cx="4741334" cy="3443050"/>
          </a:xfrm>
          <a:prstGeom prst="rect">
            <a:avLst/>
          </a:prstGeom>
        </p:spPr>
      </p:pic>
      <p:sp>
        <p:nvSpPr>
          <p:cNvPr id="13" name="Dikdörtgen 12">
            <a:extLst>
              <a:ext uri="{FF2B5EF4-FFF2-40B4-BE49-F238E27FC236}">
                <a16:creationId xmlns:a16="http://schemas.microsoft.com/office/drawing/2014/main" id="{2680CCDB-BDCD-40F8-A418-A892AC59CA88}"/>
              </a:ext>
            </a:extLst>
          </p:cNvPr>
          <p:cNvSpPr/>
          <p:nvPr/>
        </p:nvSpPr>
        <p:spPr>
          <a:xfrm>
            <a:off x="4313988" y="4466686"/>
            <a:ext cx="1284707" cy="3299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4" name="Dikdörtgen 13">
            <a:extLst>
              <a:ext uri="{FF2B5EF4-FFF2-40B4-BE49-F238E27FC236}">
                <a16:creationId xmlns:a16="http://schemas.microsoft.com/office/drawing/2014/main" id="{8CAEF34F-5757-4F74-956B-7FDA3396748A}"/>
              </a:ext>
            </a:extLst>
          </p:cNvPr>
          <p:cNvSpPr/>
          <p:nvPr/>
        </p:nvSpPr>
        <p:spPr>
          <a:xfrm>
            <a:off x="6394039" y="4328799"/>
            <a:ext cx="2807477" cy="302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5" name="Dikdörtgen 14">
            <a:extLst>
              <a:ext uri="{FF2B5EF4-FFF2-40B4-BE49-F238E27FC236}">
                <a16:creationId xmlns:a16="http://schemas.microsoft.com/office/drawing/2014/main" id="{4458DA42-B3D5-4605-A61D-17F7AAFC5D8C}"/>
              </a:ext>
            </a:extLst>
          </p:cNvPr>
          <p:cNvSpPr/>
          <p:nvPr/>
        </p:nvSpPr>
        <p:spPr>
          <a:xfrm>
            <a:off x="6340839" y="5524931"/>
            <a:ext cx="2807477" cy="302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6" name="Başlık 12">
            <a:extLst>
              <a:ext uri="{FF2B5EF4-FFF2-40B4-BE49-F238E27FC236}">
                <a16:creationId xmlns:a16="http://schemas.microsoft.com/office/drawing/2014/main" id="{4079C062-04A0-40EB-8F46-382DBAAB5BC2}"/>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188754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2"/>
            <a:ext cx="10508522" cy="1093875"/>
          </a:xfrm>
        </p:spPr>
        <p:txBody>
          <a:bodyPr>
            <a:normAutofit fontScale="62500" lnSpcReduction="20000"/>
          </a:bodyPr>
          <a:lstStyle/>
          <a:p>
            <a:pPr marL="0" indent="0" algn="just">
              <a:buNone/>
            </a:pPr>
            <a:r>
              <a:rPr lang="tr-TR" altLang="tr-TR" sz="2100" dirty="0">
                <a:solidFill>
                  <a:schemeClr val="tx2"/>
                </a:solidFill>
                <a:latin typeface="Cambria" panose="02040503050406030204" pitchFamily="18" charset="0"/>
                <a:ea typeface="Cambria" panose="02040503050406030204" pitchFamily="18" charset="0"/>
              </a:rPr>
              <a:t> </a:t>
            </a:r>
            <a:r>
              <a:rPr lang="tr-TR" altLang="tr-TR" sz="2400" b="1" dirty="0">
                <a:solidFill>
                  <a:schemeClr val="tx2"/>
                </a:solidFill>
                <a:latin typeface="Cambria" panose="02040503050406030204" pitchFamily="18" charset="0"/>
                <a:ea typeface="Cambria" panose="02040503050406030204" pitchFamily="18" charset="0"/>
              </a:rPr>
              <a:t>Editör, Hazırlayan, Çeviren, Resimleyen, Fotoğraflayan,  Anlatan,  Adapte eden vb.</a:t>
            </a:r>
            <a:endParaRPr lang="tr-TR" altLang="tr-TR" sz="1600" b="1" dirty="0">
              <a:solidFill>
                <a:schemeClr val="tx2"/>
              </a:solidFill>
              <a:latin typeface="Cambria" panose="02040503050406030204" pitchFamily="18" charset="0"/>
              <a:ea typeface="Cambria" panose="02040503050406030204" pitchFamily="18" charset="0"/>
            </a:endParaRPr>
          </a:p>
          <a:p>
            <a:pPr marL="0" indent="0" algn="just">
              <a:buNone/>
            </a:pPr>
            <a:r>
              <a:rPr lang="tr-TR" altLang="tr-TR" sz="2100" dirty="0">
                <a:latin typeface="Cambria" panose="02040503050406030204" pitchFamily="18" charset="0"/>
                <a:ea typeface="Cambria" panose="02040503050406030204" pitchFamily="18" charset="0"/>
              </a:rPr>
              <a:t> </a:t>
            </a:r>
            <a:r>
              <a:rPr lang="tr-TR" altLang="tr-TR" sz="2400" dirty="0">
                <a:solidFill>
                  <a:schemeClr val="tx2"/>
                </a:solidFill>
                <a:latin typeface="Cambria" panose="02040503050406030204" pitchFamily="18" charset="0"/>
                <a:ea typeface="Cambria" panose="02040503050406030204" pitchFamily="18" charset="0"/>
              </a:rPr>
              <a:t>ISBN veri tabanında kayıtlı </a:t>
            </a:r>
            <a:r>
              <a:rPr lang="tr-TR" altLang="tr-TR" sz="2400" b="1" dirty="0">
                <a:solidFill>
                  <a:schemeClr val="tx2"/>
                </a:solidFill>
                <a:latin typeface="Cambria" panose="02040503050406030204" pitchFamily="18" charset="0"/>
                <a:ea typeface="Cambria" panose="02040503050406030204" pitchFamily="18" charset="0"/>
              </a:rPr>
              <a:t>Emeği Geçenler </a:t>
            </a:r>
            <a:r>
              <a:rPr lang="tr-TR" altLang="tr-TR" sz="2400" dirty="0">
                <a:solidFill>
                  <a:schemeClr val="tx2"/>
                </a:solidFill>
                <a:latin typeface="Cambria" panose="02040503050406030204" pitchFamily="18" charset="0"/>
                <a:ea typeface="Cambria" panose="02040503050406030204" pitchFamily="18" charset="0"/>
              </a:rPr>
              <a:t>alanı ile iç kapakta basılan sorumluluk alanının aynı olmaması durumunda </a:t>
            </a:r>
            <a:r>
              <a:rPr lang="tr-TR" altLang="tr-TR" sz="2400" dirty="0">
                <a:solidFill>
                  <a:srgbClr val="FF0000"/>
                </a:solidFill>
                <a:latin typeface="Cambria" panose="02040503050406030204" pitchFamily="18" charset="0"/>
                <a:ea typeface="Cambria" panose="02040503050406030204" pitchFamily="18" charset="0"/>
              </a:rPr>
              <a:t>Emeği Geçenler Hatası </a:t>
            </a:r>
            <a:r>
              <a:rPr lang="tr-TR" altLang="tr-TR" sz="2400" dirty="0">
                <a:solidFill>
                  <a:schemeClr val="tx2"/>
                </a:solidFill>
                <a:latin typeface="Cambria" panose="02040503050406030204" pitchFamily="18" charset="0"/>
                <a:ea typeface="Cambria" panose="02040503050406030204" pitchFamily="18" charset="0"/>
              </a:rPr>
              <a:t>olarak belirlenen kitap </a:t>
            </a:r>
            <a:r>
              <a:rPr lang="tr-TR" altLang="tr-TR" sz="2400" dirty="0">
                <a:solidFill>
                  <a:srgbClr val="FF0000"/>
                </a:solidFill>
                <a:latin typeface="Cambria" panose="02040503050406030204" pitchFamily="18" charset="0"/>
                <a:ea typeface="Cambria" panose="02040503050406030204" pitchFamily="18" charset="0"/>
              </a:rPr>
              <a:t>Yayın Seçme Kurulu</a:t>
            </a:r>
            <a:r>
              <a:rPr lang="tr-TR" altLang="tr-TR" sz="2400" dirty="0">
                <a:solidFill>
                  <a:schemeClr val="tx1"/>
                </a:solidFill>
                <a:latin typeface="Cambria" panose="02040503050406030204" pitchFamily="18" charset="0"/>
                <a:ea typeface="Cambria" panose="02040503050406030204" pitchFamily="18" charset="0"/>
              </a:rPr>
              <a:t>’na</a:t>
            </a:r>
            <a:r>
              <a:rPr lang="tr-TR" altLang="tr-TR" sz="2400" dirty="0">
                <a:solidFill>
                  <a:srgbClr val="FF0000"/>
                </a:solidFill>
                <a:latin typeface="Cambria" panose="02040503050406030204" pitchFamily="18" charset="0"/>
                <a:ea typeface="Cambria" panose="02040503050406030204" pitchFamily="18" charset="0"/>
              </a:rPr>
              <a:t> </a:t>
            </a:r>
            <a:r>
              <a:rPr lang="tr-TR" altLang="tr-TR" sz="2400" dirty="0">
                <a:solidFill>
                  <a:schemeClr val="tx2"/>
                </a:solidFill>
                <a:latin typeface="Cambria" panose="02040503050406030204" pitchFamily="18" charset="0"/>
                <a:ea typeface="Cambria" panose="02040503050406030204" pitchFamily="18" charset="0"/>
              </a:rPr>
              <a:t>sunulacak listeye </a:t>
            </a:r>
            <a:r>
              <a:rPr lang="tr-TR" altLang="tr-TR" sz="2400" b="1" dirty="0">
                <a:solidFill>
                  <a:schemeClr val="tx1"/>
                </a:solidFill>
                <a:latin typeface="Cambria" panose="02040503050406030204" pitchFamily="18" charset="0"/>
                <a:ea typeface="Cambria" panose="02040503050406030204" pitchFamily="18" charset="0"/>
              </a:rPr>
              <a:t>alınmamaktadır.</a:t>
            </a:r>
            <a:endParaRPr lang="tr-TR" altLang="tr-TR" sz="4000" b="1" dirty="0">
              <a:solidFill>
                <a:schemeClr val="tx2"/>
              </a:solidFill>
              <a:latin typeface="Cambria" panose="02040503050406030204" pitchFamily="18" charset="0"/>
              <a:ea typeface="Cambria" panose="02040503050406030204" pitchFamily="18" charset="0"/>
            </a:endParaRPr>
          </a:p>
          <a:p>
            <a:pPr marL="0" indent="0" algn="just">
              <a:buNone/>
            </a:pPr>
            <a:endParaRPr lang="tr-TR" altLang="tr-TR" sz="2400" b="1" dirty="0">
              <a:solidFill>
                <a:schemeClr val="tx2"/>
              </a:solidFill>
              <a:latin typeface="Cambria" panose="02040503050406030204" pitchFamily="18" charset="0"/>
              <a:ea typeface="Cambria" panose="02040503050406030204" pitchFamily="18" charset="0"/>
            </a:endParaRPr>
          </a:p>
          <a:p>
            <a:pPr marL="0" indent="0" algn="just">
              <a:buNone/>
            </a:pPr>
            <a:endParaRPr lang="tr-TR" altLang="tr-TR" sz="2800" b="1" dirty="0">
              <a:solidFill>
                <a:schemeClr val="tx2"/>
              </a:solidFill>
              <a:latin typeface="Cambria" panose="02040503050406030204" pitchFamily="18" charset="0"/>
              <a:ea typeface="Cambria" panose="02040503050406030204" pitchFamily="18" charset="0"/>
            </a:endParaRPr>
          </a:p>
          <a:p>
            <a:pPr marL="0" indent="0">
              <a:buNone/>
            </a:pPr>
            <a:endParaRPr lang="tr-TR" dirty="0">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69460"/>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Emeği Geçenler</a:t>
            </a:r>
          </a:p>
        </p:txBody>
      </p:sp>
      <p:pic>
        <p:nvPicPr>
          <p:cNvPr id="9" name="Resim 8">
            <a:extLst>
              <a:ext uri="{FF2B5EF4-FFF2-40B4-BE49-F238E27FC236}">
                <a16:creationId xmlns:a16="http://schemas.microsoft.com/office/drawing/2014/main" id="{4A9CDE06-57E2-4D5D-ABBA-0E91112BA34C}"/>
              </a:ext>
            </a:extLst>
          </p:cNvPr>
          <p:cNvPicPr>
            <a:picLocks noChangeAspect="1"/>
          </p:cNvPicPr>
          <p:nvPr/>
        </p:nvPicPr>
        <p:blipFill>
          <a:blip r:embed="rId2"/>
          <a:stretch>
            <a:fillRect/>
          </a:stretch>
        </p:blipFill>
        <p:spPr>
          <a:xfrm>
            <a:off x="2004309" y="2943964"/>
            <a:ext cx="3157788" cy="3750489"/>
          </a:xfrm>
          <a:prstGeom prst="rect">
            <a:avLst/>
          </a:prstGeom>
        </p:spPr>
      </p:pic>
      <p:pic>
        <p:nvPicPr>
          <p:cNvPr id="10" name="Resim 9">
            <a:extLst>
              <a:ext uri="{FF2B5EF4-FFF2-40B4-BE49-F238E27FC236}">
                <a16:creationId xmlns:a16="http://schemas.microsoft.com/office/drawing/2014/main" id="{66F1200C-B38D-4361-86EC-0B035ED94C7E}"/>
              </a:ext>
            </a:extLst>
          </p:cNvPr>
          <p:cNvPicPr>
            <a:picLocks noChangeAspect="1"/>
          </p:cNvPicPr>
          <p:nvPr/>
        </p:nvPicPr>
        <p:blipFill rotWithShape="1">
          <a:blip r:embed="rId3"/>
          <a:srcRect l="12643" t="8965" r="4949" b="4159"/>
          <a:stretch/>
        </p:blipFill>
        <p:spPr>
          <a:xfrm>
            <a:off x="5367866" y="2943964"/>
            <a:ext cx="5249334" cy="3720322"/>
          </a:xfrm>
          <a:prstGeom prst="rect">
            <a:avLst/>
          </a:prstGeom>
        </p:spPr>
      </p:pic>
      <p:sp>
        <p:nvSpPr>
          <p:cNvPr id="13" name="Dikdörtgen 12">
            <a:extLst>
              <a:ext uri="{FF2B5EF4-FFF2-40B4-BE49-F238E27FC236}">
                <a16:creationId xmlns:a16="http://schemas.microsoft.com/office/drawing/2014/main" id="{28ECEE8E-4CF6-4974-8593-18F5C6311FC2}"/>
              </a:ext>
            </a:extLst>
          </p:cNvPr>
          <p:cNvSpPr/>
          <p:nvPr/>
        </p:nvSpPr>
        <p:spPr>
          <a:xfrm>
            <a:off x="2004309" y="2982092"/>
            <a:ext cx="2856449" cy="1253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4" name="Dikdörtgen 13">
            <a:extLst>
              <a:ext uri="{FF2B5EF4-FFF2-40B4-BE49-F238E27FC236}">
                <a16:creationId xmlns:a16="http://schemas.microsoft.com/office/drawing/2014/main" id="{51BE2D8D-E637-46DA-95E0-14EFB0A82427}"/>
              </a:ext>
            </a:extLst>
          </p:cNvPr>
          <p:cNvSpPr/>
          <p:nvPr/>
        </p:nvSpPr>
        <p:spPr>
          <a:xfrm>
            <a:off x="5697026" y="6361447"/>
            <a:ext cx="2807477" cy="302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5" name="Başlık 12">
            <a:extLst>
              <a:ext uri="{FF2B5EF4-FFF2-40B4-BE49-F238E27FC236}">
                <a16:creationId xmlns:a16="http://schemas.microsoft.com/office/drawing/2014/main" id="{2718C61C-7561-49F9-AE2B-0A220498F255}"/>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35675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2"/>
            <a:ext cx="10508522" cy="1093875"/>
          </a:xfrm>
        </p:spPr>
        <p:txBody>
          <a:bodyPr>
            <a:normAutofit fontScale="55000" lnSpcReduction="20000"/>
          </a:bodyPr>
          <a:lstStyle/>
          <a:p>
            <a:pPr marL="0" indent="0" algn="just">
              <a:buNone/>
            </a:pPr>
            <a:r>
              <a:rPr lang="tr-TR" altLang="tr-TR" sz="2100" dirty="0">
                <a:solidFill>
                  <a:schemeClr val="tx2"/>
                </a:solidFill>
                <a:latin typeface="Cambria" panose="02040503050406030204" pitchFamily="18" charset="0"/>
                <a:ea typeface="Cambria" panose="02040503050406030204" pitchFamily="18" charset="0"/>
              </a:rPr>
              <a:t> </a:t>
            </a:r>
            <a:r>
              <a:rPr lang="tr-TR" altLang="tr-TR" sz="2400" b="1" dirty="0">
                <a:solidFill>
                  <a:schemeClr val="tx2"/>
                </a:solidFill>
                <a:latin typeface="Cambria" panose="02040503050406030204" pitchFamily="18" charset="0"/>
                <a:ea typeface="Cambria" panose="02040503050406030204" pitchFamily="18" charset="0"/>
              </a:rPr>
              <a:t>Editör, Hazırlayan, Çeviren, Resimleyen, Fotoğraflayan,  Anlatan,  Adapte eden vb.</a:t>
            </a:r>
            <a:endParaRPr lang="tr-TR" altLang="tr-TR" sz="1600" b="1" dirty="0">
              <a:solidFill>
                <a:schemeClr val="tx2"/>
              </a:solidFill>
              <a:latin typeface="Cambria" panose="02040503050406030204" pitchFamily="18" charset="0"/>
              <a:ea typeface="Cambria" panose="02040503050406030204" pitchFamily="18" charset="0"/>
            </a:endParaRPr>
          </a:p>
          <a:p>
            <a:pPr marL="0" indent="0" algn="just">
              <a:buNone/>
            </a:pPr>
            <a:r>
              <a:rPr lang="tr-TR" altLang="tr-TR" sz="1600" b="1" dirty="0">
                <a:solidFill>
                  <a:schemeClr val="tx2"/>
                </a:solidFill>
                <a:latin typeface="Cambria" panose="02040503050406030204" pitchFamily="18" charset="0"/>
                <a:ea typeface="Cambria" panose="02040503050406030204" pitchFamily="18" charset="0"/>
              </a:rPr>
              <a:t> </a:t>
            </a:r>
            <a:r>
              <a:rPr lang="tr-TR" altLang="tr-TR" sz="2400" dirty="0">
                <a:solidFill>
                  <a:schemeClr val="tx1"/>
                </a:solidFill>
                <a:latin typeface="Cambria" panose="02040503050406030204" pitchFamily="18" charset="0"/>
                <a:ea typeface="Cambria" panose="02040503050406030204" pitchFamily="18" charset="0"/>
              </a:rPr>
              <a:t>Farklı dillerden Türkçeye uyarlanan kitapların yazar adı kitaba basılmalı ve ISBN veri tabanına kaydedilmelidir. Uyarlayan, adapte eden bilgisi de Emeği Geçenler bölümüne kaydedilmelidir.  </a:t>
            </a:r>
            <a:r>
              <a:rPr lang="tr-TR" altLang="tr-TR" sz="2400" b="1" dirty="0">
                <a:solidFill>
                  <a:schemeClr val="tx1"/>
                </a:solidFill>
                <a:latin typeface="Cambria" panose="02040503050406030204" pitchFamily="18" charset="0"/>
                <a:ea typeface="Cambria" panose="02040503050406030204" pitchFamily="18" charset="0"/>
              </a:rPr>
              <a:t>ISBN veri tabanında kayıtlı Emeği Geçenler alanı ile iç kapakta basılan sorumluluk alanının aynı olmaması durumunda</a:t>
            </a:r>
            <a:r>
              <a:rPr lang="tr-TR" altLang="tr-TR" sz="2400" dirty="0">
                <a:solidFill>
                  <a:schemeClr val="tx1"/>
                </a:solidFill>
                <a:latin typeface="Cambria" panose="02040503050406030204" pitchFamily="18" charset="0"/>
                <a:ea typeface="Cambria" panose="02040503050406030204" pitchFamily="18" charset="0"/>
              </a:rPr>
              <a:t> </a:t>
            </a:r>
            <a:r>
              <a:rPr lang="tr-TR" altLang="tr-TR" sz="2400" b="1" dirty="0">
                <a:solidFill>
                  <a:srgbClr val="FF0000"/>
                </a:solidFill>
                <a:latin typeface="Cambria" panose="02040503050406030204" pitchFamily="18" charset="0"/>
                <a:ea typeface="Cambria" panose="02040503050406030204" pitchFamily="18" charset="0"/>
              </a:rPr>
              <a:t>Emeği Geçenler Hatası </a:t>
            </a:r>
            <a:r>
              <a:rPr lang="tr-TR" altLang="tr-TR" sz="2400" b="1" dirty="0">
                <a:solidFill>
                  <a:schemeClr val="tx1"/>
                </a:solidFill>
                <a:latin typeface="Cambria" panose="02040503050406030204" pitchFamily="18" charset="0"/>
                <a:ea typeface="Cambria" panose="02040503050406030204" pitchFamily="18" charset="0"/>
              </a:rPr>
              <a:t>olarak belirlenen kitap  </a:t>
            </a:r>
            <a:r>
              <a:rPr lang="tr-TR" altLang="tr-TR" sz="2400" b="1" dirty="0">
                <a:solidFill>
                  <a:srgbClr val="FF0000"/>
                </a:solidFill>
                <a:latin typeface="Cambria" panose="02040503050406030204" pitchFamily="18" charset="0"/>
                <a:ea typeface="Cambria" panose="02040503050406030204" pitchFamily="18" charset="0"/>
              </a:rPr>
              <a:t>Yayın Seçme Kurulu</a:t>
            </a:r>
            <a:r>
              <a:rPr lang="tr-TR" altLang="tr-TR" sz="2400" b="1" dirty="0">
                <a:solidFill>
                  <a:schemeClr val="tx1"/>
                </a:solidFill>
                <a:latin typeface="Cambria" panose="02040503050406030204" pitchFamily="18" charset="0"/>
                <a:ea typeface="Cambria" panose="02040503050406030204" pitchFamily="18" charset="0"/>
              </a:rPr>
              <a:t>’na</a:t>
            </a:r>
            <a:r>
              <a:rPr lang="tr-TR" altLang="tr-TR" sz="2400" b="1" dirty="0">
                <a:solidFill>
                  <a:srgbClr val="FF0000"/>
                </a:solidFill>
                <a:latin typeface="Cambria" panose="02040503050406030204" pitchFamily="18" charset="0"/>
                <a:ea typeface="Cambria" panose="02040503050406030204" pitchFamily="18" charset="0"/>
              </a:rPr>
              <a:t> </a:t>
            </a:r>
            <a:r>
              <a:rPr lang="tr-TR" altLang="tr-TR" sz="2400" b="1" dirty="0">
                <a:solidFill>
                  <a:schemeClr val="tx1"/>
                </a:solidFill>
                <a:latin typeface="Cambria" panose="02040503050406030204" pitchFamily="18" charset="0"/>
                <a:ea typeface="Cambria" panose="02040503050406030204" pitchFamily="18" charset="0"/>
              </a:rPr>
              <a:t>sunulacak listeye alınmamaktadır.</a:t>
            </a:r>
            <a:endParaRPr lang="tr-TR" altLang="tr-TR" sz="4000" b="1" dirty="0">
              <a:solidFill>
                <a:schemeClr val="tx1"/>
              </a:solidFill>
              <a:latin typeface="Cambria" panose="02040503050406030204" pitchFamily="18" charset="0"/>
              <a:ea typeface="Cambria" panose="02040503050406030204" pitchFamily="18" charset="0"/>
            </a:endParaRPr>
          </a:p>
          <a:p>
            <a:pPr marL="0" indent="0" algn="just">
              <a:buNone/>
            </a:pPr>
            <a:endParaRPr lang="tr-TR" altLang="tr-TR" sz="2800" b="1" dirty="0">
              <a:solidFill>
                <a:schemeClr val="tx2"/>
              </a:solidFill>
              <a:latin typeface="Cambria" panose="02040503050406030204" pitchFamily="18" charset="0"/>
              <a:ea typeface="Cambria" panose="02040503050406030204" pitchFamily="18" charset="0"/>
            </a:endParaRPr>
          </a:p>
          <a:p>
            <a:pPr marL="0" indent="0">
              <a:buNone/>
            </a:pPr>
            <a:endParaRPr lang="tr-TR" dirty="0">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69460"/>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Emeği Geçenler</a:t>
            </a:r>
          </a:p>
        </p:txBody>
      </p:sp>
      <p:pic>
        <p:nvPicPr>
          <p:cNvPr id="11" name="Resim 10">
            <a:extLst>
              <a:ext uri="{FF2B5EF4-FFF2-40B4-BE49-F238E27FC236}">
                <a16:creationId xmlns:a16="http://schemas.microsoft.com/office/drawing/2014/main" id="{44BD9F8E-4CE2-4262-B659-93F5A1B272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1333" y="3034068"/>
            <a:ext cx="2589574" cy="3453224"/>
          </a:xfrm>
          <a:prstGeom prst="rect">
            <a:avLst/>
          </a:prstGeom>
        </p:spPr>
      </p:pic>
      <p:pic>
        <p:nvPicPr>
          <p:cNvPr id="12" name="Resim 11">
            <a:extLst>
              <a:ext uri="{FF2B5EF4-FFF2-40B4-BE49-F238E27FC236}">
                <a16:creationId xmlns:a16="http://schemas.microsoft.com/office/drawing/2014/main" id="{3515CFAA-1551-4141-A47B-CB726473850D}"/>
              </a:ext>
            </a:extLst>
          </p:cNvPr>
          <p:cNvPicPr>
            <a:picLocks noChangeAspect="1"/>
          </p:cNvPicPr>
          <p:nvPr/>
        </p:nvPicPr>
        <p:blipFill rotWithShape="1">
          <a:blip r:embed="rId3"/>
          <a:srcRect l="9603" t="9499" r="4761" b="3927"/>
          <a:stretch/>
        </p:blipFill>
        <p:spPr>
          <a:xfrm>
            <a:off x="4943307" y="3034068"/>
            <a:ext cx="5809360" cy="3392179"/>
          </a:xfrm>
          <a:prstGeom prst="rect">
            <a:avLst/>
          </a:prstGeom>
        </p:spPr>
      </p:pic>
      <p:sp>
        <p:nvSpPr>
          <p:cNvPr id="13" name="Dikdörtgen 12">
            <a:extLst>
              <a:ext uri="{FF2B5EF4-FFF2-40B4-BE49-F238E27FC236}">
                <a16:creationId xmlns:a16="http://schemas.microsoft.com/office/drawing/2014/main" id="{2A6AA830-CDFB-43E0-99AD-289FF5605624}"/>
              </a:ext>
            </a:extLst>
          </p:cNvPr>
          <p:cNvSpPr/>
          <p:nvPr/>
        </p:nvSpPr>
        <p:spPr>
          <a:xfrm>
            <a:off x="2423081" y="3296942"/>
            <a:ext cx="2146078" cy="5426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5" name="Dikdörtgen 14">
            <a:extLst>
              <a:ext uri="{FF2B5EF4-FFF2-40B4-BE49-F238E27FC236}">
                <a16:creationId xmlns:a16="http://schemas.microsoft.com/office/drawing/2014/main" id="{9AF24BA7-0C5A-43FF-9E6B-866CB9B616E2}"/>
              </a:ext>
            </a:extLst>
          </p:cNvPr>
          <p:cNvSpPr/>
          <p:nvPr/>
        </p:nvSpPr>
        <p:spPr>
          <a:xfrm>
            <a:off x="2423081" y="5422521"/>
            <a:ext cx="2146078" cy="5426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6" name="Dikdörtgen 15">
            <a:extLst>
              <a:ext uri="{FF2B5EF4-FFF2-40B4-BE49-F238E27FC236}">
                <a16:creationId xmlns:a16="http://schemas.microsoft.com/office/drawing/2014/main" id="{3C2F0B6F-F154-40A5-AFE8-938AEC46BCD3}"/>
              </a:ext>
            </a:extLst>
          </p:cNvPr>
          <p:cNvSpPr/>
          <p:nvPr/>
        </p:nvSpPr>
        <p:spPr>
          <a:xfrm>
            <a:off x="5701908" y="4588041"/>
            <a:ext cx="3105207" cy="4010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8" name="Dikdörtgen 17">
            <a:extLst>
              <a:ext uri="{FF2B5EF4-FFF2-40B4-BE49-F238E27FC236}">
                <a16:creationId xmlns:a16="http://schemas.microsoft.com/office/drawing/2014/main" id="{4CE82C24-A22E-4B35-8C9E-2315122DA719}"/>
              </a:ext>
            </a:extLst>
          </p:cNvPr>
          <p:cNvSpPr/>
          <p:nvPr/>
        </p:nvSpPr>
        <p:spPr>
          <a:xfrm>
            <a:off x="5485340" y="5933134"/>
            <a:ext cx="3105207" cy="275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9" name="Başlık 12">
            <a:extLst>
              <a:ext uri="{FF2B5EF4-FFF2-40B4-BE49-F238E27FC236}">
                <a16:creationId xmlns:a16="http://schemas.microsoft.com/office/drawing/2014/main" id="{52798F66-BC5C-414D-B7A9-564728267941}"/>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87611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2"/>
            <a:ext cx="10508522" cy="1093875"/>
          </a:xfrm>
        </p:spPr>
        <p:txBody>
          <a:bodyPr>
            <a:noAutofit/>
          </a:bodyPr>
          <a:lstStyle/>
          <a:p>
            <a:pPr marL="0" indent="0" algn="just">
              <a:buNone/>
            </a:pPr>
            <a:r>
              <a:rPr lang="tr-TR" altLang="tr-TR" sz="1600" dirty="0">
                <a:solidFill>
                  <a:schemeClr val="tx1"/>
                </a:solidFill>
                <a:latin typeface="Cambria" panose="02040503050406030204" pitchFamily="18" charset="0"/>
                <a:ea typeface="Cambria" panose="02040503050406030204" pitchFamily="18" charset="0"/>
              </a:rPr>
              <a:t> Çeviri kitaplar,  ISBN veri tabanında belirtilmeli ve Emeği Geçenler alanında </a:t>
            </a:r>
            <a:r>
              <a:rPr lang="tr-TR" altLang="tr-TR" sz="1600" b="1" dirty="0">
                <a:solidFill>
                  <a:schemeClr val="tx1"/>
                </a:solidFill>
                <a:latin typeface="Cambria" panose="02040503050406030204" pitchFamily="18" charset="0"/>
                <a:ea typeface="Cambria" panose="02040503050406030204" pitchFamily="18" charset="0"/>
              </a:rPr>
              <a:t>Çeviren</a:t>
            </a:r>
            <a:r>
              <a:rPr lang="tr-TR" altLang="tr-TR" sz="1600" dirty="0">
                <a:solidFill>
                  <a:schemeClr val="tx1"/>
                </a:solidFill>
                <a:latin typeface="Cambria" panose="02040503050406030204" pitchFamily="18" charset="0"/>
                <a:ea typeface="Cambria" panose="02040503050406030204" pitchFamily="18" charset="0"/>
              </a:rPr>
              <a:t> bilgisi mutlaka yer almalıdır.  </a:t>
            </a:r>
            <a:r>
              <a:rPr lang="tr-TR" altLang="tr-TR" sz="1600" b="1" dirty="0">
                <a:solidFill>
                  <a:schemeClr val="tx1"/>
                </a:solidFill>
                <a:latin typeface="Cambria" panose="02040503050406030204" pitchFamily="18" charset="0"/>
                <a:ea typeface="Cambria" panose="02040503050406030204" pitchFamily="18" charset="0"/>
              </a:rPr>
              <a:t>ISBN veri tabanında Emeği Geçenler alanında çeviren bilgisi ile iç kapakta basılan çeviren bilgisinin aynı olmaması ya da veri tabanında bulunmaması durumunda</a:t>
            </a:r>
            <a:r>
              <a:rPr lang="tr-TR" altLang="tr-TR" sz="1600" dirty="0">
                <a:solidFill>
                  <a:schemeClr val="tx1"/>
                </a:solidFill>
                <a:latin typeface="Cambria" panose="02040503050406030204" pitchFamily="18" charset="0"/>
                <a:ea typeface="Cambria" panose="02040503050406030204" pitchFamily="18" charset="0"/>
              </a:rPr>
              <a:t> </a:t>
            </a:r>
            <a:r>
              <a:rPr lang="tr-TR" altLang="tr-TR" sz="1600" b="1" dirty="0">
                <a:solidFill>
                  <a:srgbClr val="FF0000"/>
                </a:solidFill>
                <a:latin typeface="Cambria" panose="02040503050406030204" pitchFamily="18" charset="0"/>
                <a:ea typeface="Cambria" panose="02040503050406030204" pitchFamily="18" charset="0"/>
              </a:rPr>
              <a:t>Emeği Geçenler Hatası</a:t>
            </a:r>
            <a:r>
              <a:rPr lang="tr-TR" altLang="tr-TR" sz="1600" b="1" dirty="0">
                <a:solidFill>
                  <a:schemeClr val="tx1"/>
                </a:solidFill>
                <a:latin typeface="Cambria" panose="02040503050406030204" pitchFamily="18" charset="0"/>
                <a:ea typeface="Cambria" panose="02040503050406030204" pitchFamily="18" charset="0"/>
              </a:rPr>
              <a:t> olarak belirlenen kitap, </a:t>
            </a:r>
            <a:r>
              <a:rPr lang="tr-TR" altLang="tr-TR" sz="1600" b="1" dirty="0">
                <a:solidFill>
                  <a:srgbClr val="FF0000"/>
                </a:solidFill>
                <a:latin typeface="Cambria" panose="02040503050406030204" pitchFamily="18" charset="0"/>
                <a:ea typeface="Cambria" panose="02040503050406030204" pitchFamily="18" charset="0"/>
              </a:rPr>
              <a:t>Yayın Seçme Kurulu</a:t>
            </a:r>
            <a:r>
              <a:rPr lang="tr-TR" altLang="tr-TR" sz="1600" b="1" dirty="0">
                <a:solidFill>
                  <a:schemeClr val="tx1"/>
                </a:solidFill>
                <a:latin typeface="Cambria" panose="02040503050406030204" pitchFamily="18" charset="0"/>
                <a:ea typeface="Cambria" panose="02040503050406030204" pitchFamily="18" charset="0"/>
              </a:rPr>
              <a:t>’na sunulacak listeye alınmamaktadır.</a:t>
            </a:r>
          </a:p>
          <a:p>
            <a:pPr marL="0" indent="0">
              <a:buNone/>
            </a:pPr>
            <a:endParaRPr 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69460"/>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Emeği Geçenler - Çeviren</a:t>
            </a:r>
          </a:p>
        </p:txBody>
      </p:sp>
      <p:pic>
        <p:nvPicPr>
          <p:cNvPr id="9" name="Resim 8">
            <a:extLst>
              <a:ext uri="{FF2B5EF4-FFF2-40B4-BE49-F238E27FC236}">
                <a16:creationId xmlns:a16="http://schemas.microsoft.com/office/drawing/2014/main" id="{EE4460FE-5E3A-41EE-9FEE-05B1BB2D9677}"/>
              </a:ext>
            </a:extLst>
          </p:cNvPr>
          <p:cNvPicPr>
            <a:picLocks noChangeAspect="1"/>
          </p:cNvPicPr>
          <p:nvPr/>
        </p:nvPicPr>
        <p:blipFill>
          <a:blip r:embed="rId2"/>
          <a:stretch>
            <a:fillRect/>
          </a:stretch>
        </p:blipFill>
        <p:spPr>
          <a:xfrm>
            <a:off x="1251678" y="3229802"/>
            <a:ext cx="5077636" cy="3460973"/>
          </a:xfrm>
          <a:prstGeom prst="rect">
            <a:avLst/>
          </a:prstGeom>
        </p:spPr>
      </p:pic>
      <p:pic>
        <p:nvPicPr>
          <p:cNvPr id="10" name="Resim 9">
            <a:extLst>
              <a:ext uri="{FF2B5EF4-FFF2-40B4-BE49-F238E27FC236}">
                <a16:creationId xmlns:a16="http://schemas.microsoft.com/office/drawing/2014/main" id="{0D0C3A83-A776-4759-A28C-7778B41D0717}"/>
              </a:ext>
            </a:extLst>
          </p:cNvPr>
          <p:cNvPicPr>
            <a:picLocks noChangeAspect="1"/>
          </p:cNvPicPr>
          <p:nvPr/>
        </p:nvPicPr>
        <p:blipFill rotWithShape="1">
          <a:blip r:embed="rId3"/>
          <a:srcRect l="10322" t="9034" r="6045" b="3975"/>
          <a:stretch/>
        </p:blipFill>
        <p:spPr>
          <a:xfrm>
            <a:off x="6514408" y="3116625"/>
            <a:ext cx="4915592" cy="3722114"/>
          </a:xfrm>
          <a:prstGeom prst="rect">
            <a:avLst/>
          </a:prstGeom>
        </p:spPr>
      </p:pic>
      <p:sp>
        <p:nvSpPr>
          <p:cNvPr id="13" name="Dikdörtgen 12">
            <a:extLst>
              <a:ext uri="{FF2B5EF4-FFF2-40B4-BE49-F238E27FC236}">
                <a16:creationId xmlns:a16="http://schemas.microsoft.com/office/drawing/2014/main" id="{DC1C22EC-7256-4E69-8212-BA1E2442E028}"/>
              </a:ext>
            </a:extLst>
          </p:cNvPr>
          <p:cNvSpPr/>
          <p:nvPr/>
        </p:nvSpPr>
        <p:spPr>
          <a:xfrm>
            <a:off x="4242471" y="6259046"/>
            <a:ext cx="1596855" cy="415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4" name="Dikdörtgen 13">
            <a:extLst>
              <a:ext uri="{FF2B5EF4-FFF2-40B4-BE49-F238E27FC236}">
                <a16:creationId xmlns:a16="http://schemas.microsoft.com/office/drawing/2014/main" id="{131011BF-124B-44D8-A6A1-2D8D73804B26}"/>
              </a:ext>
            </a:extLst>
          </p:cNvPr>
          <p:cNvSpPr/>
          <p:nvPr/>
        </p:nvSpPr>
        <p:spPr>
          <a:xfrm>
            <a:off x="6971157" y="6459573"/>
            <a:ext cx="3135369" cy="3791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5" name="Başlık 12">
            <a:extLst>
              <a:ext uri="{FF2B5EF4-FFF2-40B4-BE49-F238E27FC236}">
                <a16:creationId xmlns:a16="http://schemas.microsoft.com/office/drawing/2014/main" id="{E39D83F4-AC64-4626-A7C1-3F879A563CAC}"/>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1372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2"/>
            <a:ext cx="10457721" cy="1191010"/>
          </a:xfrm>
        </p:spPr>
        <p:txBody>
          <a:bodyPr>
            <a:noAutofit/>
          </a:bodyPr>
          <a:lstStyle/>
          <a:p>
            <a:pPr marL="0" indent="0" algn="just">
              <a:buNone/>
            </a:pPr>
            <a:r>
              <a:rPr lang="tr-TR" altLang="tr-TR" sz="1600" dirty="0">
                <a:solidFill>
                  <a:schemeClr val="tx1"/>
                </a:solidFill>
                <a:latin typeface="Cambria" panose="02040503050406030204" pitchFamily="18" charset="0"/>
                <a:ea typeface="Cambria" panose="02040503050406030204" pitchFamily="18" charset="0"/>
              </a:rPr>
              <a:t> Resimli kitaplarda </a:t>
            </a:r>
            <a:r>
              <a:rPr lang="tr-TR" altLang="tr-TR" sz="1600" b="1" dirty="0">
                <a:solidFill>
                  <a:schemeClr val="tx1"/>
                </a:solidFill>
                <a:latin typeface="Cambria" panose="02040503050406030204" pitchFamily="18" charset="0"/>
                <a:ea typeface="Cambria" panose="02040503050406030204" pitchFamily="18" charset="0"/>
              </a:rPr>
              <a:t>Resimleyen</a:t>
            </a:r>
            <a:r>
              <a:rPr lang="tr-TR" altLang="tr-TR" sz="1600" dirty="0">
                <a:solidFill>
                  <a:schemeClr val="tx1"/>
                </a:solidFill>
                <a:latin typeface="Cambria" panose="02040503050406030204" pitchFamily="18" charset="0"/>
                <a:ea typeface="Cambria" panose="02040503050406030204" pitchFamily="18" charset="0"/>
              </a:rPr>
              <a:t> bilgisi mutlaka yer almalıdır. </a:t>
            </a:r>
          </a:p>
          <a:p>
            <a:pPr marL="0" indent="0">
              <a:buNone/>
            </a:pPr>
            <a:r>
              <a:rPr lang="tr-TR" sz="1600" dirty="0">
                <a:solidFill>
                  <a:schemeClr val="tx1"/>
                </a:solidFill>
                <a:latin typeface="Cambria" panose="02040503050406030204" pitchFamily="18" charset="0"/>
                <a:ea typeface="Cambria" panose="02040503050406030204" pitchFamily="18" charset="0"/>
              </a:rPr>
              <a:t> </a:t>
            </a:r>
            <a:r>
              <a:rPr lang="tr-TR" altLang="tr-TR" sz="1600" b="1" dirty="0">
                <a:solidFill>
                  <a:schemeClr val="tx1"/>
                </a:solidFill>
                <a:latin typeface="Cambria" panose="02040503050406030204" pitchFamily="18" charset="0"/>
                <a:ea typeface="Cambria" panose="02040503050406030204" pitchFamily="18" charset="0"/>
              </a:rPr>
              <a:t>ISBN veri tabanında Emeği Geçenler alanında Resimleyen bilgisi ile iç kapakta basılan Resimleyen bilgisinin aynı olmaması ya da veri tabanında bulunmaması durumunda</a:t>
            </a:r>
            <a:r>
              <a:rPr lang="tr-TR" altLang="tr-TR" sz="1600" dirty="0">
                <a:solidFill>
                  <a:schemeClr val="tx1"/>
                </a:solidFill>
                <a:latin typeface="Cambria" panose="02040503050406030204" pitchFamily="18" charset="0"/>
                <a:ea typeface="Cambria" panose="02040503050406030204" pitchFamily="18" charset="0"/>
              </a:rPr>
              <a:t> </a:t>
            </a:r>
            <a:r>
              <a:rPr lang="tr-TR" altLang="tr-TR" sz="1600" b="1" dirty="0">
                <a:solidFill>
                  <a:srgbClr val="FF0000"/>
                </a:solidFill>
                <a:latin typeface="Cambria" panose="02040503050406030204" pitchFamily="18" charset="0"/>
                <a:ea typeface="Cambria" panose="02040503050406030204" pitchFamily="18" charset="0"/>
              </a:rPr>
              <a:t>Emeği Geçenler Hatası </a:t>
            </a:r>
            <a:r>
              <a:rPr lang="tr-TR" altLang="tr-TR" sz="1600" b="1" dirty="0">
                <a:solidFill>
                  <a:schemeClr val="tx1"/>
                </a:solidFill>
                <a:latin typeface="Cambria" panose="02040503050406030204" pitchFamily="18" charset="0"/>
                <a:ea typeface="Cambria" panose="02040503050406030204" pitchFamily="18" charset="0"/>
              </a:rPr>
              <a:t>olarak belirlenen kitap, </a:t>
            </a:r>
            <a:r>
              <a:rPr lang="tr-TR" altLang="tr-TR" sz="1600" b="1" dirty="0">
                <a:solidFill>
                  <a:srgbClr val="FF0000"/>
                </a:solidFill>
                <a:latin typeface="Cambria" panose="02040503050406030204" pitchFamily="18" charset="0"/>
                <a:ea typeface="Cambria" panose="02040503050406030204" pitchFamily="18" charset="0"/>
              </a:rPr>
              <a:t>Yayın Seçme Kurulu</a:t>
            </a:r>
            <a:r>
              <a:rPr lang="tr-TR" altLang="tr-TR" sz="1600" b="1" dirty="0">
                <a:solidFill>
                  <a:schemeClr val="tx1"/>
                </a:solidFill>
                <a:latin typeface="Cambria" panose="02040503050406030204" pitchFamily="18" charset="0"/>
                <a:ea typeface="Cambria" panose="02040503050406030204" pitchFamily="18" charset="0"/>
              </a:rPr>
              <a:t>’na sunulacak listeye alınmamaktadır.</a:t>
            </a:r>
          </a:p>
          <a:p>
            <a:pPr marL="0" indent="0">
              <a:buNone/>
            </a:pPr>
            <a:endParaRPr 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8985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Emeği Geçenler - </a:t>
            </a:r>
            <a:r>
              <a:rPr lang="tr-TR" altLang="tr-TR" b="1" dirty="0">
                <a:solidFill>
                  <a:srgbClr val="FF0000"/>
                </a:solidFill>
                <a:latin typeface="Cambria" panose="02040503050406030204" pitchFamily="18" charset="0"/>
              </a:rPr>
              <a:t>Resimleyen</a:t>
            </a:r>
            <a:endParaRPr lang="tr-TR" altLang="tr-TR" sz="1800" b="1" dirty="0">
              <a:solidFill>
                <a:srgbClr val="FF0000"/>
              </a:solidFill>
              <a:latin typeface="Cambria" panose="02040503050406030204" pitchFamily="18" charset="0"/>
            </a:endParaRPr>
          </a:p>
        </p:txBody>
      </p:sp>
      <p:pic>
        <p:nvPicPr>
          <p:cNvPr id="11" name="Resim 10">
            <a:extLst>
              <a:ext uri="{FF2B5EF4-FFF2-40B4-BE49-F238E27FC236}">
                <a16:creationId xmlns:a16="http://schemas.microsoft.com/office/drawing/2014/main" id="{E28670C2-5D5E-4F70-9362-31275CA36E80}"/>
              </a:ext>
            </a:extLst>
          </p:cNvPr>
          <p:cNvPicPr>
            <a:picLocks noChangeAspect="1"/>
          </p:cNvPicPr>
          <p:nvPr/>
        </p:nvPicPr>
        <p:blipFill>
          <a:blip r:embed="rId2"/>
          <a:stretch>
            <a:fillRect/>
          </a:stretch>
        </p:blipFill>
        <p:spPr>
          <a:xfrm>
            <a:off x="1421839" y="3229802"/>
            <a:ext cx="4837598" cy="3628198"/>
          </a:xfrm>
          <a:prstGeom prst="rect">
            <a:avLst/>
          </a:prstGeom>
        </p:spPr>
      </p:pic>
      <p:pic>
        <p:nvPicPr>
          <p:cNvPr id="12" name="Resim 11">
            <a:extLst>
              <a:ext uri="{FF2B5EF4-FFF2-40B4-BE49-F238E27FC236}">
                <a16:creationId xmlns:a16="http://schemas.microsoft.com/office/drawing/2014/main" id="{87072EE2-5F0D-42C8-BE52-0CF3DA454D0B}"/>
              </a:ext>
            </a:extLst>
          </p:cNvPr>
          <p:cNvPicPr>
            <a:picLocks noChangeAspect="1"/>
          </p:cNvPicPr>
          <p:nvPr/>
        </p:nvPicPr>
        <p:blipFill rotWithShape="1">
          <a:blip r:embed="rId3"/>
          <a:srcRect l="5539" t="8039" r="4089" b="4320"/>
          <a:stretch/>
        </p:blipFill>
        <p:spPr>
          <a:xfrm>
            <a:off x="6480539" y="3213760"/>
            <a:ext cx="4459782" cy="3588880"/>
          </a:xfrm>
          <a:prstGeom prst="rect">
            <a:avLst/>
          </a:prstGeom>
        </p:spPr>
      </p:pic>
      <p:sp>
        <p:nvSpPr>
          <p:cNvPr id="13" name="Dikdörtgen 12">
            <a:extLst>
              <a:ext uri="{FF2B5EF4-FFF2-40B4-BE49-F238E27FC236}">
                <a16:creationId xmlns:a16="http://schemas.microsoft.com/office/drawing/2014/main" id="{4EA693F0-266F-4755-8058-BCE37EB952E7}"/>
              </a:ext>
            </a:extLst>
          </p:cNvPr>
          <p:cNvSpPr/>
          <p:nvPr/>
        </p:nvSpPr>
        <p:spPr>
          <a:xfrm>
            <a:off x="4636167" y="6026436"/>
            <a:ext cx="818149" cy="4010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4" name="Dikdörtgen 13">
            <a:extLst>
              <a:ext uri="{FF2B5EF4-FFF2-40B4-BE49-F238E27FC236}">
                <a16:creationId xmlns:a16="http://schemas.microsoft.com/office/drawing/2014/main" id="{C4F4078E-2FE0-4FD3-A0F1-06BFBE163E64}"/>
              </a:ext>
            </a:extLst>
          </p:cNvPr>
          <p:cNvSpPr/>
          <p:nvPr/>
        </p:nvSpPr>
        <p:spPr>
          <a:xfrm>
            <a:off x="6953192" y="6176211"/>
            <a:ext cx="3105207" cy="2994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5" name="Başlık 12">
            <a:extLst>
              <a:ext uri="{FF2B5EF4-FFF2-40B4-BE49-F238E27FC236}">
                <a16:creationId xmlns:a16="http://schemas.microsoft.com/office/drawing/2014/main" id="{81D5CD14-9432-4B60-A0C7-F31AD67CC8E6}"/>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87515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2"/>
            <a:ext cx="10457721" cy="1191010"/>
          </a:xfrm>
        </p:spPr>
        <p:txBody>
          <a:bodyPr>
            <a:noAutofit/>
          </a:bodyPr>
          <a:lstStyle/>
          <a:p>
            <a:pPr marL="0" indent="0" algn="just">
              <a:buNone/>
            </a:pPr>
            <a:r>
              <a:rPr lang="tr-TR" altLang="tr-TR" sz="1400" b="1" dirty="0">
                <a:solidFill>
                  <a:schemeClr val="tx2"/>
                </a:solidFill>
                <a:latin typeface="Cambria" panose="02040503050406030204" pitchFamily="18" charset="0"/>
                <a:ea typeface="Cambria" panose="02040503050406030204" pitchFamily="18" charset="0"/>
              </a:rPr>
              <a:t> Uluslararası Standart Kitap Numarası-International Standard </a:t>
            </a:r>
            <a:r>
              <a:rPr lang="tr-TR" altLang="tr-TR" sz="1400" b="1" dirty="0" err="1">
                <a:solidFill>
                  <a:schemeClr val="tx2"/>
                </a:solidFill>
                <a:latin typeface="Cambria" panose="02040503050406030204" pitchFamily="18" charset="0"/>
                <a:ea typeface="Cambria" panose="02040503050406030204" pitchFamily="18" charset="0"/>
              </a:rPr>
              <a:t>Book</a:t>
            </a:r>
            <a:r>
              <a:rPr lang="tr-TR" altLang="tr-TR" sz="1400" b="1" dirty="0">
                <a:solidFill>
                  <a:schemeClr val="tx2"/>
                </a:solidFill>
                <a:latin typeface="Cambria" panose="02040503050406030204" pitchFamily="18" charset="0"/>
                <a:ea typeface="Cambria" panose="02040503050406030204" pitchFamily="18" charset="0"/>
              </a:rPr>
              <a:t> </a:t>
            </a:r>
            <a:r>
              <a:rPr lang="tr-TR" altLang="tr-TR" sz="1400" b="1" dirty="0" err="1">
                <a:solidFill>
                  <a:schemeClr val="tx2"/>
                </a:solidFill>
                <a:latin typeface="Cambria" panose="02040503050406030204" pitchFamily="18" charset="0"/>
                <a:ea typeface="Cambria" panose="02040503050406030204" pitchFamily="18" charset="0"/>
              </a:rPr>
              <a:t>Number</a:t>
            </a:r>
            <a:endParaRPr lang="tr-TR" altLang="tr-TR" sz="1400" b="1" dirty="0">
              <a:solidFill>
                <a:schemeClr val="tx2"/>
              </a:solidFill>
              <a:latin typeface="Cambria" panose="02040503050406030204" pitchFamily="18" charset="0"/>
              <a:ea typeface="Cambria" panose="02040503050406030204" pitchFamily="18" charset="0"/>
            </a:endParaRPr>
          </a:p>
          <a:p>
            <a:pPr marL="0" indent="0" algn="just">
              <a:buNone/>
            </a:pPr>
            <a:r>
              <a:rPr lang="tr-TR" altLang="tr-TR" sz="1400" dirty="0">
                <a:solidFill>
                  <a:schemeClr val="tx2"/>
                </a:solidFill>
                <a:latin typeface="Cambria" panose="02040503050406030204" pitchFamily="18" charset="0"/>
                <a:ea typeface="Cambria" panose="02040503050406030204" pitchFamily="18" charset="0"/>
              </a:rPr>
              <a:t> Herhangi bir kitabın satın alınma başvurusunun yapılabilmesi için mutlaka ISBN’inin olması gerekmektedir. ISBN’i olmayan yayınlar için başvuru yapılamaz. Başvurulacak yayına atanmış olan ISBN’in, kitabın iç kapağında ve arka kapağında basılı olması gerekmektedir. ISBN’in, arka kapakta, yayının </a:t>
            </a:r>
            <a:r>
              <a:rPr lang="tr-TR" altLang="tr-TR" sz="1400" dirty="0" err="1">
                <a:solidFill>
                  <a:schemeClr val="tx2"/>
                </a:solidFill>
                <a:latin typeface="Cambria" panose="02040503050406030204" pitchFamily="18" charset="0"/>
                <a:ea typeface="Cambria" panose="02040503050406030204" pitchFamily="18" charset="0"/>
              </a:rPr>
              <a:t>ISBN’ninden</a:t>
            </a:r>
            <a:r>
              <a:rPr lang="tr-TR" altLang="tr-TR" sz="1400" dirty="0">
                <a:solidFill>
                  <a:schemeClr val="tx2"/>
                </a:solidFill>
                <a:latin typeface="Cambria" panose="02040503050406030204" pitchFamily="18" charset="0"/>
                <a:ea typeface="Cambria" panose="02040503050406030204" pitchFamily="18" charset="0"/>
              </a:rPr>
              <a:t> üretilmiş barkoduyla birlikte basılı olması gerekmektedir.</a:t>
            </a:r>
          </a:p>
          <a:p>
            <a:pPr marL="0" indent="0">
              <a:buNone/>
            </a:pPr>
            <a:endParaRPr lang="tr-TR" sz="1400" dirty="0">
              <a:solidFill>
                <a:schemeClr val="tx2"/>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8985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ISBN</a:t>
            </a:r>
          </a:p>
        </p:txBody>
      </p:sp>
      <p:pic>
        <p:nvPicPr>
          <p:cNvPr id="9" name="Resim 8">
            <a:extLst>
              <a:ext uri="{FF2B5EF4-FFF2-40B4-BE49-F238E27FC236}">
                <a16:creationId xmlns:a16="http://schemas.microsoft.com/office/drawing/2014/main" id="{5CADE87F-443B-48F4-8415-3FA817A19711}"/>
              </a:ext>
            </a:extLst>
          </p:cNvPr>
          <p:cNvPicPr>
            <a:picLocks noChangeAspect="1"/>
          </p:cNvPicPr>
          <p:nvPr/>
        </p:nvPicPr>
        <p:blipFill rotWithShape="1">
          <a:blip r:embed="rId2"/>
          <a:srcRect l="2412" t="7380" r="47915" b="4145"/>
          <a:stretch/>
        </p:blipFill>
        <p:spPr>
          <a:xfrm>
            <a:off x="2040467" y="3289476"/>
            <a:ext cx="2817915" cy="3306057"/>
          </a:xfrm>
          <a:prstGeom prst="rect">
            <a:avLst/>
          </a:prstGeom>
        </p:spPr>
      </p:pic>
      <p:pic>
        <p:nvPicPr>
          <p:cNvPr id="10" name="Resim 9">
            <a:extLst>
              <a:ext uri="{FF2B5EF4-FFF2-40B4-BE49-F238E27FC236}">
                <a16:creationId xmlns:a16="http://schemas.microsoft.com/office/drawing/2014/main" id="{83FD9B05-00A9-4A91-B4CA-88FF78CC1D94}"/>
              </a:ext>
            </a:extLst>
          </p:cNvPr>
          <p:cNvPicPr>
            <a:picLocks noChangeAspect="1"/>
          </p:cNvPicPr>
          <p:nvPr/>
        </p:nvPicPr>
        <p:blipFill rotWithShape="1">
          <a:blip r:embed="rId3"/>
          <a:srcRect l="7428" t="6042" r="7691" b="3934"/>
          <a:stretch/>
        </p:blipFill>
        <p:spPr>
          <a:xfrm>
            <a:off x="5096934" y="3359882"/>
            <a:ext cx="5528733" cy="3115733"/>
          </a:xfrm>
          <a:prstGeom prst="rect">
            <a:avLst/>
          </a:prstGeom>
        </p:spPr>
      </p:pic>
      <p:pic>
        <p:nvPicPr>
          <p:cNvPr id="13" name="Resim 12">
            <a:extLst>
              <a:ext uri="{FF2B5EF4-FFF2-40B4-BE49-F238E27FC236}">
                <a16:creationId xmlns:a16="http://schemas.microsoft.com/office/drawing/2014/main" id="{6233E81E-EA44-4AE6-B73E-EF8BAC307324}"/>
              </a:ext>
            </a:extLst>
          </p:cNvPr>
          <p:cNvPicPr>
            <a:picLocks noChangeAspect="1"/>
          </p:cNvPicPr>
          <p:nvPr/>
        </p:nvPicPr>
        <p:blipFill>
          <a:blip r:embed="rId4"/>
          <a:stretch>
            <a:fillRect/>
          </a:stretch>
        </p:blipFill>
        <p:spPr>
          <a:xfrm>
            <a:off x="2809289" y="6531763"/>
            <a:ext cx="1104986" cy="431470"/>
          </a:xfrm>
          <a:prstGeom prst="rect">
            <a:avLst/>
          </a:prstGeom>
        </p:spPr>
      </p:pic>
      <p:pic>
        <p:nvPicPr>
          <p:cNvPr id="14" name="Resim 13">
            <a:extLst>
              <a:ext uri="{FF2B5EF4-FFF2-40B4-BE49-F238E27FC236}">
                <a16:creationId xmlns:a16="http://schemas.microsoft.com/office/drawing/2014/main" id="{A4A9544D-2981-497C-930E-22E358693535}"/>
              </a:ext>
            </a:extLst>
          </p:cNvPr>
          <p:cNvPicPr>
            <a:picLocks noChangeAspect="1"/>
          </p:cNvPicPr>
          <p:nvPr/>
        </p:nvPicPr>
        <p:blipFill>
          <a:blip r:embed="rId5"/>
          <a:stretch>
            <a:fillRect/>
          </a:stretch>
        </p:blipFill>
        <p:spPr>
          <a:xfrm>
            <a:off x="5631252" y="6475615"/>
            <a:ext cx="929495" cy="440570"/>
          </a:xfrm>
          <a:prstGeom prst="rect">
            <a:avLst/>
          </a:prstGeom>
        </p:spPr>
      </p:pic>
      <p:sp>
        <p:nvSpPr>
          <p:cNvPr id="15" name="Metin kutusu 14">
            <a:extLst>
              <a:ext uri="{FF2B5EF4-FFF2-40B4-BE49-F238E27FC236}">
                <a16:creationId xmlns:a16="http://schemas.microsoft.com/office/drawing/2014/main" id="{31121CAB-69C7-4100-9BD9-36ABEF88B9D3}"/>
              </a:ext>
            </a:extLst>
          </p:cNvPr>
          <p:cNvSpPr txBox="1"/>
          <p:nvPr/>
        </p:nvSpPr>
        <p:spPr>
          <a:xfrm>
            <a:off x="8049198" y="6452981"/>
            <a:ext cx="1977118" cy="369332"/>
          </a:xfrm>
          <a:prstGeom prst="rect">
            <a:avLst/>
          </a:prstGeom>
          <a:noFill/>
        </p:spPr>
        <p:txBody>
          <a:bodyPr wrap="square" rtlCol="0">
            <a:spAutoFit/>
          </a:bodyPr>
          <a:lstStyle/>
          <a:p>
            <a:r>
              <a:rPr lang="tr-TR" dirty="0">
                <a:latin typeface="Cambria" panose="02040503050406030204" pitchFamily="18" charset="0"/>
              </a:rPr>
              <a:t>ISBN Veri Tabanı</a:t>
            </a:r>
          </a:p>
        </p:txBody>
      </p:sp>
      <p:sp>
        <p:nvSpPr>
          <p:cNvPr id="16" name="Dikdörtgen 15">
            <a:extLst>
              <a:ext uri="{FF2B5EF4-FFF2-40B4-BE49-F238E27FC236}">
                <a16:creationId xmlns:a16="http://schemas.microsoft.com/office/drawing/2014/main" id="{EF4A72FB-5190-436C-BB05-BF9F45162325}"/>
              </a:ext>
            </a:extLst>
          </p:cNvPr>
          <p:cNvSpPr/>
          <p:nvPr/>
        </p:nvSpPr>
        <p:spPr>
          <a:xfrm>
            <a:off x="2209938" y="6177018"/>
            <a:ext cx="973529" cy="418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7" name="Dikdörtgen 16">
            <a:extLst>
              <a:ext uri="{FF2B5EF4-FFF2-40B4-BE49-F238E27FC236}">
                <a16:creationId xmlns:a16="http://schemas.microsoft.com/office/drawing/2014/main" id="{E86299BD-55C6-43A5-BF54-E43DA5653990}"/>
              </a:ext>
            </a:extLst>
          </p:cNvPr>
          <p:cNvSpPr/>
          <p:nvPr/>
        </p:nvSpPr>
        <p:spPr>
          <a:xfrm>
            <a:off x="5096934" y="4546600"/>
            <a:ext cx="1588259" cy="185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pic>
        <p:nvPicPr>
          <p:cNvPr id="19" name="Resim 18">
            <a:extLst>
              <a:ext uri="{FF2B5EF4-FFF2-40B4-BE49-F238E27FC236}">
                <a16:creationId xmlns:a16="http://schemas.microsoft.com/office/drawing/2014/main" id="{A9F84883-EF64-48AB-8DEA-D2B73B72E2C1}"/>
              </a:ext>
            </a:extLst>
          </p:cNvPr>
          <p:cNvPicPr>
            <a:picLocks noChangeAspect="1"/>
          </p:cNvPicPr>
          <p:nvPr/>
        </p:nvPicPr>
        <p:blipFill rotWithShape="1">
          <a:blip r:embed="rId6"/>
          <a:srcRect l="10549" t="6478" r="5948" b="4211"/>
          <a:stretch/>
        </p:blipFill>
        <p:spPr>
          <a:xfrm>
            <a:off x="7333617" y="3384637"/>
            <a:ext cx="3805007" cy="3090978"/>
          </a:xfrm>
          <a:prstGeom prst="rect">
            <a:avLst/>
          </a:prstGeom>
        </p:spPr>
      </p:pic>
      <p:sp>
        <p:nvSpPr>
          <p:cNvPr id="20" name="Dikdörtgen 19">
            <a:extLst>
              <a:ext uri="{FF2B5EF4-FFF2-40B4-BE49-F238E27FC236}">
                <a16:creationId xmlns:a16="http://schemas.microsoft.com/office/drawing/2014/main" id="{6A226159-1DE9-4270-A404-A15811CBBA83}"/>
              </a:ext>
            </a:extLst>
          </p:cNvPr>
          <p:cNvSpPr/>
          <p:nvPr/>
        </p:nvSpPr>
        <p:spPr>
          <a:xfrm>
            <a:off x="7798542" y="3652720"/>
            <a:ext cx="1624858" cy="3012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21" name="Başlık 12">
            <a:extLst>
              <a:ext uri="{FF2B5EF4-FFF2-40B4-BE49-F238E27FC236}">
                <a16:creationId xmlns:a16="http://schemas.microsoft.com/office/drawing/2014/main" id="{C827B602-21E2-4216-B168-B6628034079A}"/>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12727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2"/>
            <a:ext cx="10457721" cy="1191010"/>
          </a:xfrm>
        </p:spPr>
        <p:txBody>
          <a:bodyPr>
            <a:noAutofit/>
          </a:bodyPr>
          <a:lstStyle/>
          <a:p>
            <a:pPr marL="0" indent="0" algn="just">
              <a:buNone/>
            </a:pPr>
            <a:r>
              <a:rPr lang="tr-TR" altLang="tr-TR" sz="1600" dirty="0">
                <a:solidFill>
                  <a:schemeClr val="tx2"/>
                </a:solidFill>
                <a:latin typeface="Cambria" panose="02040503050406030204" pitchFamily="18" charset="0"/>
                <a:ea typeface="Cambria" panose="02040503050406030204" pitchFamily="18" charset="0"/>
              </a:rPr>
              <a:t>2007 yılında ISBN 10 haneden 13 haneye çıkarılmıştır.  Bu nedenle yayına atanan ISBN’in veri tabanında görüldüğü şekilde iç kapağa ve barkotlu olarak arka kapağa basılması gerekmektedir. </a:t>
            </a:r>
          </a:p>
          <a:p>
            <a:pPr marL="0" indent="0" algn="just">
              <a:buNone/>
            </a:pPr>
            <a:r>
              <a:rPr lang="tr-TR" altLang="tr-TR" sz="1600" b="1" dirty="0">
                <a:solidFill>
                  <a:schemeClr val="tx2"/>
                </a:solidFill>
                <a:latin typeface="Cambria" panose="02040503050406030204" pitchFamily="18" charset="0"/>
                <a:ea typeface="Cambria" panose="02040503050406030204" pitchFamily="18" charset="0"/>
              </a:rPr>
              <a:t> Veri tabanında kayıtlı ISBN ile iç kapak ve arka kapakta basılan ISBN’nin aynı olmaması durumunda</a:t>
            </a:r>
            <a:r>
              <a:rPr lang="tr-TR" altLang="tr-TR" sz="1600" dirty="0">
                <a:solidFill>
                  <a:schemeClr val="tx2"/>
                </a:solidFill>
                <a:latin typeface="Cambria" panose="02040503050406030204" pitchFamily="18" charset="0"/>
                <a:ea typeface="Cambria" panose="02040503050406030204" pitchFamily="18" charset="0"/>
              </a:rPr>
              <a:t> </a:t>
            </a:r>
            <a:r>
              <a:rPr lang="tr-TR" altLang="tr-TR" sz="1600" b="1" dirty="0">
                <a:solidFill>
                  <a:srgbClr val="FF0000"/>
                </a:solidFill>
                <a:latin typeface="Cambria" panose="02040503050406030204" pitchFamily="18" charset="0"/>
                <a:ea typeface="Cambria" panose="02040503050406030204" pitchFamily="18" charset="0"/>
              </a:rPr>
              <a:t>ISBN Hatası </a:t>
            </a:r>
            <a:r>
              <a:rPr lang="tr-TR" altLang="tr-TR" sz="1600" b="1" dirty="0">
                <a:solidFill>
                  <a:schemeClr val="tx2"/>
                </a:solidFill>
                <a:latin typeface="Cambria" panose="02040503050406030204" pitchFamily="18" charset="0"/>
                <a:ea typeface="Cambria" panose="02040503050406030204" pitchFamily="18" charset="0"/>
              </a:rPr>
              <a:t>olarak belirlenen kitap </a:t>
            </a:r>
            <a:r>
              <a:rPr lang="tr-TR" altLang="tr-TR" sz="1600" b="1" dirty="0">
                <a:solidFill>
                  <a:srgbClr val="FF0000"/>
                </a:solidFill>
                <a:latin typeface="Cambria" panose="02040503050406030204" pitchFamily="18" charset="0"/>
                <a:ea typeface="Cambria" panose="02040503050406030204" pitchFamily="18" charset="0"/>
              </a:rPr>
              <a:t>Yayın Seçme Kurulu</a:t>
            </a:r>
            <a:r>
              <a:rPr lang="tr-TR" altLang="tr-TR" sz="1600" b="1" dirty="0">
                <a:solidFill>
                  <a:schemeClr val="tx2"/>
                </a:solidFill>
                <a:latin typeface="Cambria" panose="02040503050406030204" pitchFamily="18" charset="0"/>
                <a:ea typeface="Cambria" panose="02040503050406030204" pitchFamily="18" charset="0"/>
              </a:rPr>
              <a:t>’na sunulacak listeye </a:t>
            </a:r>
            <a:r>
              <a:rPr lang="tr-TR" altLang="tr-TR" sz="1600" b="1" dirty="0">
                <a:solidFill>
                  <a:schemeClr val="tx1"/>
                </a:solidFill>
                <a:latin typeface="Cambria" panose="02040503050406030204" pitchFamily="18" charset="0"/>
                <a:ea typeface="Cambria" panose="02040503050406030204" pitchFamily="18" charset="0"/>
              </a:rPr>
              <a:t>alınmamaktadır.</a:t>
            </a:r>
            <a:endParaRPr lang="tr-TR" altLang="tr-TR" sz="1600" dirty="0">
              <a:solidFill>
                <a:schemeClr val="tx2"/>
              </a:solidFill>
              <a:latin typeface="Cambria" panose="02040503050406030204" pitchFamily="18" charset="0"/>
              <a:ea typeface="Cambria" panose="02040503050406030204" pitchFamily="18" charset="0"/>
            </a:endParaRPr>
          </a:p>
          <a:p>
            <a:pPr marL="0" indent="0">
              <a:buNone/>
            </a:pPr>
            <a:endParaRPr lang="tr-TR" sz="1600" dirty="0">
              <a:solidFill>
                <a:schemeClr val="tx2"/>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8985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ISBN</a:t>
            </a:r>
          </a:p>
        </p:txBody>
      </p:sp>
      <p:pic>
        <p:nvPicPr>
          <p:cNvPr id="9" name="Resim 8">
            <a:extLst>
              <a:ext uri="{FF2B5EF4-FFF2-40B4-BE49-F238E27FC236}">
                <a16:creationId xmlns:a16="http://schemas.microsoft.com/office/drawing/2014/main" id="{5CADE87F-443B-48F4-8415-3FA817A19711}"/>
              </a:ext>
            </a:extLst>
          </p:cNvPr>
          <p:cNvPicPr>
            <a:picLocks noChangeAspect="1"/>
          </p:cNvPicPr>
          <p:nvPr/>
        </p:nvPicPr>
        <p:blipFill rotWithShape="1">
          <a:blip r:embed="rId2"/>
          <a:srcRect l="2412" t="7380" r="47915" b="4145"/>
          <a:stretch/>
        </p:blipFill>
        <p:spPr>
          <a:xfrm>
            <a:off x="2040467" y="3289476"/>
            <a:ext cx="2817915" cy="3306057"/>
          </a:xfrm>
          <a:prstGeom prst="rect">
            <a:avLst/>
          </a:prstGeom>
        </p:spPr>
      </p:pic>
      <p:pic>
        <p:nvPicPr>
          <p:cNvPr id="10" name="Resim 9">
            <a:extLst>
              <a:ext uri="{FF2B5EF4-FFF2-40B4-BE49-F238E27FC236}">
                <a16:creationId xmlns:a16="http://schemas.microsoft.com/office/drawing/2014/main" id="{83FD9B05-00A9-4A91-B4CA-88FF78CC1D94}"/>
              </a:ext>
            </a:extLst>
          </p:cNvPr>
          <p:cNvPicPr>
            <a:picLocks noChangeAspect="1"/>
          </p:cNvPicPr>
          <p:nvPr/>
        </p:nvPicPr>
        <p:blipFill rotWithShape="1">
          <a:blip r:embed="rId3"/>
          <a:srcRect l="7428" t="6042" r="7691" b="3934"/>
          <a:stretch/>
        </p:blipFill>
        <p:spPr>
          <a:xfrm>
            <a:off x="5096934" y="3359882"/>
            <a:ext cx="5528733" cy="3115733"/>
          </a:xfrm>
          <a:prstGeom prst="rect">
            <a:avLst/>
          </a:prstGeom>
        </p:spPr>
      </p:pic>
      <p:pic>
        <p:nvPicPr>
          <p:cNvPr id="11" name="Resim 10">
            <a:extLst>
              <a:ext uri="{FF2B5EF4-FFF2-40B4-BE49-F238E27FC236}">
                <a16:creationId xmlns:a16="http://schemas.microsoft.com/office/drawing/2014/main" id="{C9EF9421-4077-441B-B690-5FBF732548BC}"/>
              </a:ext>
            </a:extLst>
          </p:cNvPr>
          <p:cNvPicPr>
            <a:picLocks noChangeAspect="1"/>
          </p:cNvPicPr>
          <p:nvPr/>
        </p:nvPicPr>
        <p:blipFill rotWithShape="1">
          <a:blip r:embed="rId4"/>
          <a:srcRect l="10549" t="6478" r="5948" b="4211"/>
          <a:stretch/>
        </p:blipFill>
        <p:spPr>
          <a:xfrm>
            <a:off x="7333617" y="3384637"/>
            <a:ext cx="3805007" cy="3090978"/>
          </a:xfrm>
          <a:prstGeom prst="rect">
            <a:avLst/>
          </a:prstGeom>
        </p:spPr>
      </p:pic>
      <p:sp>
        <p:nvSpPr>
          <p:cNvPr id="12" name="Metin kutusu 11">
            <a:extLst>
              <a:ext uri="{FF2B5EF4-FFF2-40B4-BE49-F238E27FC236}">
                <a16:creationId xmlns:a16="http://schemas.microsoft.com/office/drawing/2014/main" id="{34F04500-66AD-4717-B935-CD582385C9CE}"/>
              </a:ext>
            </a:extLst>
          </p:cNvPr>
          <p:cNvSpPr txBox="1"/>
          <p:nvPr/>
        </p:nvSpPr>
        <p:spPr>
          <a:xfrm>
            <a:off x="8540711" y="6475615"/>
            <a:ext cx="1832425" cy="369332"/>
          </a:xfrm>
          <a:prstGeom prst="rect">
            <a:avLst/>
          </a:prstGeom>
          <a:noFill/>
        </p:spPr>
        <p:txBody>
          <a:bodyPr wrap="none" rtlCol="0">
            <a:spAutoFit/>
          </a:bodyPr>
          <a:lstStyle/>
          <a:p>
            <a:r>
              <a:rPr lang="tr-TR" dirty="0">
                <a:latin typeface="Cambria" panose="02040503050406030204" pitchFamily="18" charset="0"/>
              </a:rPr>
              <a:t>ISBN Veri Tabanı</a:t>
            </a:r>
          </a:p>
        </p:txBody>
      </p:sp>
      <p:pic>
        <p:nvPicPr>
          <p:cNvPr id="13" name="Resim 12">
            <a:extLst>
              <a:ext uri="{FF2B5EF4-FFF2-40B4-BE49-F238E27FC236}">
                <a16:creationId xmlns:a16="http://schemas.microsoft.com/office/drawing/2014/main" id="{2EF43A56-095F-4FBF-85C0-97A7B1AECF8F}"/>
              </a:ext>
            </a:extLst>
          </p:cNvPr>
          <p:cNvPicPr>
            <a:picLocks noChangeAspect="1"/>
          </p:cNvPicPr>
          <p:nvPr/>
        </p:nvPicPr>
        <p:blipFill>
          <a:blip r:embed="rId5"/>
          <a:stretch>
            <a:fillRect/>
          </a:stretch>
        </p:blipFill>
        <p:spPr>
          <a:xfrm>
            <a:off x="5631252" y="6475615"/>
            <a:ext cx="929495" cy="440570"/>
          </a:xfrm>
          <a:prstGeom prst="rect">
            <a:avLst/>
          </a:prstGeom>
        </p:spPr>
      </p:pic>
      <p:pic>
        <p:nvPicPr>
          <p:cNvPr id="14" name="Resim 13">
            <a:extLst>
              <a:ext uri="{FF2B5EF4-FFF2-40B4-BE49-F238E27FC236}">
                <a16:creationId xmlns:a16="http://schemas.microsoft.com/office/drawing/2014/main" id="{D6741EE7-12D0-4208-A820-5DCE4D2B7176}"/>
              </a:ext>
            </a:extLst>
          </p:cNvPr>
          <p:cNvPicPr>
            <a:picLocks noChangeAspect="1"/>
          </p:cNvPicPr>
          <p:nvPr/>
        </p:nvPicPr>
        <p:blipFill>
          <a:blip r:embed="rId6"/>
          <a:stretch>
            <a:fillRect/>
          </a:stretch>
        </p:blipFill>
        <p:spPr>
          <a:xfrm>
            <a:off x="2809289" y="6531763"/>
            <a:ext cx="1104986" cy="431470"/>
          </a:xfrm>
          <a:prstGeom prst="rect">
            <a:avLst/>
          </a:prstGeom>
        </p:spPr>
      </p:pic>
      <p:sp>
        <p:nvSpPr>
          <p:cNvPr id="15" name="Dikdörtgen 14">
            <a:extLst>
              <a:ext uri="{FF2B5EF4-FFF2-40B4-BE49-F238E27FC236}">
                <a16:creationId xmlns:a16="http://schemas.microsoft.com/office/drawing/2014/main" id="{1B48CEB6-1BA9-460F-A240-BB68C2108DDE}"/>
              </a:ext>
            </a:extLst>
          </p:cNvPr>
          <p:cNvSpPr/>
          <p:nvPr/>
        </p:nvSpPr>
        <p:spPr>
          <a:xfrm>
            <a:off x="2209938" y="6177018"/>
            <a:ext cx="973529" cy="418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6" name="Dikdörtgen 15">
            <a:extLst>
              <a:ext uri="{FF2B5EF4-FFF2-40B4-BE49-F238E27FC236}">
                <a16:creationId xmlns:a16="http://schemas.microsoft.com/office/drawing/2014/main" id="{B3EFE443-BAEC-4216-9B03-248D74242C0A}"/>
              </a:ext>
            </a:extLst>
          </p:cNvPr>
          <p:cNvSpPr/>
          <p:nvPr/>
        </p:nvSpPr>
        <p:spPr>
          <a:xfrm>
            <a:off x="5096934" y="4546600"/>
            <a:ext cx="1588259" cy="185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7" name="Dikdörtgen 16">
            <a:extLst>
              <a:ext uri="{FF2B5EF4-FFF2-40B4-BE49-F238E27FC236}">
                <a16:creationId xmlns:a16="http://schemas.microsoft.com/office/drawing/2014/main" id="{07EACB26-F97F-4356-90FF-8D92EF46751D}"/>
              </a:ext>
            </a:extLst>
          </p:cNvPr>
          <p:cNvSpPr/>
          <p:nvPr/>
        </p:nvSpPr>
        <p:spPr>
          <a:xfrm>
            <a:off x="7798542" y="3652720"/>
            <a:ext cx="1624858" cy="3012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8" name="Başlık 12">
            <a:extLst>
              <a:ext uri="{FF2B5EF4-FFF2-40B4-BE49-F238E27FC236}">
                <a16:creationId xmlns:a16="http://schemas.microsoft.com/office/drawing/2014/main" id="{C9531B81-75BE-4CB3-BB38-DEFDECE2182E}"/>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61436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2"/>
            <a:ext cx="10457721" cy="1191010"/>
          </a:xfrm>
        </p:spPr>
        <p:txBody>
          <a:bodyPr>
            <a:noAutofit/>
          </a:bodyPr>
          <a:lstStyle/>
          <a:p>
            <a:pPr marL="0" indent="0" algn="just">
              <a:buNone/>
            </a:pPr>
            <a:r>
              <a:rPr lang="tr-TR" altLang="tr-TR" sz="1600" dirty="0">
                <a:solidFill>
                  <a:schemeClr val="tx1"/>
                </a:solidFill>
                <a:latin typeface="Cambria" panose="02040503050406030204" pitchFamily="18" charset="0"/>
                <a:ea typeface="Cambria" panose="02040503050406030204" pitchFamily="18" charset="0"/>
              </a:rPr>
              <a:t> Arka kapaktaki ve iç kapaktaki ISBN, veri tabanında kayıtlı ISBN ile aynı olmalıdır. İç kapakta ve arka kapakta farklı ISBN’lerin basılı olması </a:t>
            </a:r>
            <a:r>
              <a:rPr lang="tr-TR" altLang="tr-TR" sz="1600" b="1" dirty="0">
                <a:solidFill>
                  <a:srgbClr val="FF0000"/>
                </a:solidFill>
                <a:latin typeface="Cambria" panose="02040503050406030204" pitchFamily="18" charset="0"/>
                <a:ea typeface="Cambria" panose="02040503050406030204" pitchFamily="18" charset="0"/>
              </a:rPr>
              <a:t>ISBN Hatası </a:t>
            </a:r>
            <a:r>
              <a:rPr lang="tr-TR" altLang="tr-TR" sz="1600" b="1" dirty="0">
                <a:solidFill>
                  <a:schemeClr val="tx1"/>
                </a:solidFill>
                <a:latin typeface="Cambria" panose="02040503050406030204" pitchFamily="18" charset="0"/>
                <a:ea typeface="Cambria" panose="02040503050406030204" pitchFamily="18" charset="0"/>
              </a:rPr>
              <a:t>olarak belirlenerek </a:t>
            </a:r>
            <a:r>
              <a:rPr lang="tr-TR" altLang="tr-TR" sz="1600" b="1" dirty="0">
                <a:solidFill>
                  <a:srgbClr val="FF0000"/>
                </a:solidFill>
                <a:latin typeface="Cambria" panose="02040503050406030204" pitchFamily="18" charset="0"/>
                <a:ea typeface="Cambria" panose="02040503050406030204" pitchFamily="18" charset="0"/>
              </a:rPr>
              <a:t>Yayın Seçme Kurulu</a:t>
            </a:r>
            <a:r>
              <a:rPr lang="tr-TR" altLang="tr-TR" sz="1600" b="1" dirty="0">
                <a:solidFill>
                  <a:schemeClr val="tx1"/>
                </a:solidFill>
                <a:latin typeface="Cambria" panose="02040503050406030204" pitchFamily="18" charset="0"/>
                <a:ea typeface="Cambria" panose="02040503050406030204" pitchFamily="18" charset="0"/>
              </a:rPr>
              <a:t>’na</a:t>
            </a:r>
            <a:r>
              <a:rPr lang="tr-TR" altLang="tr-TR" sz="1600" b="1" dirty="0">
                <a:solidFill>
                  <a:srgbClr val="FF0000"/>
                </a:solidFill>
                <a:latin typeface="Cambria" panose="02040503050406030204" pitchFamily="18" charset="0"/>
                <a:ea typeface="Cambria" panose="02040503050406030204" pitchFamily="18" charset="0"/>
              </a:rPr>
              <a:t> </a:t>
            </a:r>
            <a:r>
              <a:rPr lang="tr-TR" altLang="tr-TR" sz="1600" b="1" dirty="0">
                <a:solidFill>
                  <a:schemeClr val="tx1"/>
                </a:solidFill>
                <a:latin typeface="Cambria" panose="02040503050406030204" pitchFamily="18" charset="0"/>
                <a:ea typeface="Cambria" panose="02040503050406030204" pitchFamily="18" charset="0"/>
              </a:rPr>
              <a:t>sunulacak listeye alınmamaktadır.</a:t>
            </a:r>
            <a:endParaRPr lang="tr-TR" sz="1600" dirty="0">
              <a:solidFill>
                <a:schemeClr val="tx2"/>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8985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ISBN</a:t>
            </a:r>
          </a:p>
        </p:txBody>
      </p:sp>
      <p:pic>
        <p:nvPicPr>
          <p:cNvPr id="9" name="Resim 8">
            <a:extLst>
              <a:ext uri="{FF2B5EF4-FFF2-40B4-BE49-F238E27FC236}">
                <a16:creationId xmlns:a16="http://schemas.microsoft.com/office/drawing/2014/main" id="{5CADE87F-443B-48F4-8415-3FA817A19711}"/>
              </a:ext>
            </a:extLst>
          </p:cNvPr>
          <p:cNvPicPr>
            <a:picLocks noChangeAspect="1"/>
          </p:cNvPicPr>
          <p:nvPr/>
        </p:nvPicPr>
        <p:blipFill rotWithShape="1">
          <a:blip r:embed="rId2"/>
          <a:srcRect l="2412" t="7380" r="47915" b="4145"/>
          <a:stretch/>
        </p:blipFill>
        <p:spPr>
          <a:xfrm>
            <a:off x="2040467" y="3289476"/>
            <a:ext cx="2817915" cy="3306057"/>
          </a:xfrm>
          <a:prstGeom prst="rect">
            <a:avLst/>
          </a:prstGeom>
        </p:spPr>
      </p:pic>
      <p:pic>
        <p:nvPicPr>
          <p:cNvPr id="10" name="Resim 9">
            <a:extLst>
              <a:ext uri="{FF2B5EF4-FFF2-40B4-BE49-F238E27FC236}">
                <a16:creationId xmlns:a16="http://schemas.microsoft.com/office/drawing/2014/main" id="{83FD9B05-00A9-4A91-B4CA-88FF78CC1D94}"/>
              </a:ext>
            </a:extLst>
          </p:cNvPr>
          <p:cNvPicPr>
            <a:picLocks noChangeAspect="1"/>
          </p:cNvPicPr>
          <p:nvPr/>
        </p:nvPicPr>
        <p:blipFill rotWithShape="1">
          <a:blip r:embed="rId3"/>
          <a:srcRect l="7428" t="6042" r="7691" b="3934"/>
          <a:stretch/>
        </p:blipFill>
        <p:spPr>
          <a:xfrm>
            <a:off x="5096934" y="3359882"/>
            <a:ext cx="5528733" cy="3115733"/>
          </a:xfrm>
          <a:prstGeom prst="rect">
            <a:avLst/>
          </a:prstGeom>
        </p:spPr>
      </p:pic>
      <p:pic>
        <p:nvPicPr>
          <p:cNvPr id="11" name="Resim 10">
            <a:extLst>
              <a:ext uri="{FF2B5EF4-FFF2-40B4-BE49-F238E27FC236}">
                <a16:creationId xmlns:a16="http://schemas.microsoft.com/office/drawing/2014/main" id="{4E6FDAF2-4A7D-4580-A16C-1386AC626B5E}"/>
              </a:ext>
            </a:extLst>
          </p:cNvPr>
          <p:cNvPicPr>
            <a:picLocks noChangeAspect="1"/>
          </p:cNvPicPr>
          <p:nvPr/>
        </p:nvPicPr>
        <p:blipFill rotWithShape="1">
          <a:blip r:embed="rId4"/>
          <a:srcRect l="10549" t="6478" r="5948" b="4211"/>
          <a:stretch/>
        </p:blipFill>
        <p:spPr>
          <a:xfrm>
            <a:off x="7333617" y="3384637"/>
            <a:ext cx="3805007" cy="3090978"/>
          </a:xfrm>
          <a:prstGeom prst="rect">
            <a:avLst/>
          </a:prstGeom>
        </p:spPr>
      </p:pic>
      <p:pic>
        <p:nvPicPr>
          <p:cNvPr id="12" name="Resim 11">
            <a:extLst>
              <a:ext uri="{FF2B5EF4-FFF2-40B4-BE49-F238E27FC236}">
                <a16:creationId xmlns:a16="http://schemas.microsoft.com/office/drawing/2014/main" id="{75100DB7-BDFC-4CE4-8EE6-76D2E4C910E7}"/>
              </a:ext>
            </a:extLst>
          </p:cNvPr>
          <p:cNvPicPr>
            <a:picLocks noChangeAspect="1"/>
          </p:cNvPicPr>
          <p:nvPr/>
        </p:nvPicPr>
        <p:blipFill>
          <a:blip r:embed="rId5"/>
          <a:stretch>
            <a:fillRect/>
          </a:stretch>
        </p:blipFill>
        <p:spPr>
          <a:xfrm>
            <a:off x="2809288" y="6475615"/>
            <a:ext cx="1280271" cy="499915"/>
          </a:xfrm>
          <a:prstGeom prst="rect">
            <a:avLst/>
          </a:prstGeom>
        </p:spPr>
      </p:pic>
      <p:pic>
        <p:nvPicPr>
          <p:cNvPr id="13" name="Resim 12">
            <a:extLst>
              <a:ext uri="{FF2B5EF4-FFF2-40B4-BE49-F238E27FC236}">
                <a16:creationId xmlns:a16="http://schemas.microsoft.com/office/drawing/2014/main" id="{C92519AF-F9ED-4FDF-ABE5-20F6A1A08356}"/>
              </a:ext>
            </a:extLst>
          </p:cNvPr>
          <p:cNvPicPr>
            <a:picLocks noChangeAspect="1"/>
          </p:cNvPicPr>
          <p:nvPr/>
        </p:nvPicPr>
        <p:blipFill>
          <a:blip r:embed="rId6"/>
          <a:stretch>
            <a:fillRect/>
          </a:stretch>
        </p:blipFill>
        <p:spPr>
          <a:xfrm>
            <a:off x="5568650" y="6475614"/>
            <a:ext cx="1054699" cy="499915"/>
          </a:xfrm>
          <a:prstGeom prst="rect">
            <a:avLst/>
          </a:prstGeom>
        </p:spPr>
      </p:pic>
      <p:sp>
        <p:nvSpPr>
          <p:cNvPr id="15" name="Metin kutusu 14">
            <a:extLst>
              <a:ext uri="{FF2B5EF4-FFF2-40B4-BE49-F238E27FC236}">
                <a16:creationId xmlns:a16="http://schemas.microsoft.com/office/drawing/2014/main" id="{F32EEF6F-D6CA-473F-9408-1F03559897E3}"/>
              </a:ext>
            </a:extLst>
          </p:cNvPr>
          <p:cNvSpPr txBox="1"/>
          <p:nvPr/>
        </p:nvSpPr>
        <p:spPr>
          <a:xfrm>
            <a:off x="8431863" y="6457839"/>
            <a:ext cx="1832425" cy="369332"/>
          </a:xfrm>
          <a:prstGeom prst="rect">
            <a:avLst/>
          </a:prstGeom>
          <a:noFill/>
        </p:spPr>
        <p:txBody>
          <a:bodyPr wrap="none" rtlCol="0">
            <a:spAutoFit/>
          </a:bodyPr>
          <a:lstStyle/>
          <a:p>
            <a:r>
              <a:rPr lang="tr-TR" dirty="0">
                <a:latin typeface="Cambria" panose="02040503050406030204" pitchFamily="18" charset="0"/>
              </a:rPr>
              <a:t>ISBN Veri Tabanı</a:t>
            </a:r>
          </a:p>
        </p:txBody>
      </p:sp>
      <p:sp>
        <p:nvSpPr>
          <p:cNvPr id="16" name="Dikdörtgen 15">
            <a:extLst>
              <a:ext uri="{FF2B5EF4-FFF2-40B4-BE49-F238E27FC236}">
                <a16:creationId xmlns:a16="http://schemas.microsoft.com/office/drawing/2014/main" id="{BDC2A879-E541-4DEA-872A-C5470AA52419}"/>
              </a:ext>
            </a:extLst>
          </p:cNvPr>
          <p:cNvSpPr/>
          <p:nvPr/>
        </p:nvSpPr>
        <p:spPr>
          <a:xfrm>
            <a:off x="2209938" y="6177018"/>
            <a:ext cx="973529" cy="418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7" name="Dikdörtgen 16">
            <a:extLst>
              <a:ext uri="{FF2B5EF4-FFF2-40B4-BE49-F238E27FC236}">
                <a16:creationId xmlns:a16="http://schemas.microsoft.com/office/drawing/2014/main" id="{46CBE9F5-2AA8-4E5C-B8C4-2EE09BA57CA2}"/>
              </a:ext>
            </a:extLst>
          </p:cNvPr>
          <p:cNvSpPr/>
          <p:nvPr/>
        </p:nvSpPr>
        <p:spPr>
          <a:xfrm>
            <a:off x="5096934" y="4546600"/>
            <a:ext cx="1588259" cy="185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8" name="Dikdörtgen 17">
            <a:extLst>
              <a:ext uri="{FF2B5EF4-FFF2-40B4-BE49-F238E27FC236}">
                <a16:creationId xmlns:a16="http://schemas.microsoft.com/office/drawing/2014/main" id="{DD9A16CD-0E2E-40C5-B75A-61AAB12FF397}"/>
              </a:ext>
            </a:extLst>
          </p:cNvPr>
          <p:cNvSpPr/>
          <p:nvPr/>
        </p:nvSpPr>
        <p:spPr>
          <a:xfrm>
            <a:off x="7798542" y="3652720"/>
            <a:ext cx="1624858" cy="3012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9" name="Başlık 12">
            <a:extLst>
              <a:ext uri="{FF2B5EF4-FFF2-40B4-BE49-F238E27FC236}">
                <a16:creationId xmlns:a16="http://schemas.microsoft.com/office/drawing/2014/main" id="{C224D26F-E5CE-44AD-8EA6-3D2041D1B28E}"/>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83287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2"/>
            <a:ext cx="10457721" cy="1191010"/>
          </a:xfrm>
        </p:spPr>
        <p:txBody>
          <a:bodyPr>
            <a:noAutofit/>
          </a:bodyPr>
          <a:lstStyle/>
          <a:p>
            <a:pPr marL="0" indent="0" algn="just">
              <a:buNone/>
            </a:pPr>
            <a:r>
              <a:rPr lang="tr-TR" altLang="tr-TR" sz="1600" dirty="0">
                <a:solidFill>
                  <a:schemeClr val="tx1"/>
                </a:solidFill>
                <a:latin typeface="Cambria" panose="02040503050406030204" pitchFamily="18" charset="0"/>
                <a:ea typeface="Cambria" panose="02040503050406030204" pitchFamily="18" charset="0"/>
              </a:rPr>
              <a:t> Set kitaplar (birden çok yayının, birbirinden ayrılmayacak şekilde ticari dolaşıma sunulan) satın alınmamaktadır. Sette bulunan tüm kitaplara aynı ISBN atandığı için bu durum, satın alma, mali işlemler ve kütüphanelerde kayıt ve ödünç verme süreçlerinde karışıklığa sebep olmaktadır. Setin içinde bulunan yayınlar için satın alınma başvurusunda bulunulacak ise setteki her eser için </a:t>
            </a:r>
            <a:r>
              <a:rPr lang="tr-TR" altLang="tr-TR" sz="1600" b="1" dirty="0">
                <a:solidFill>
                  <a:schemeClr val="tx1"/>
                </a:solidFill>
                <a:latin typeface="Cambria" panose="02040503050406030204" pitchFamily="18" charset="0"/>
                <a:ea typeface="Cambria" panose="02040503050406030204" pitchFamily="18" charset="0"/>
              </a:rPr>
              <a:t>ayrı</a:t>
            </a:r>
            <a:r>
              <a:rPr lang="tr-TR" altLang="tr-TR" sz="1600" dirty="0">
                <a:solidFill>
                  <a:schemeClr val="tx1"/>
                </a:solidFill>
                <a:latin typeface="Cambria" panose="02040503050406030204" pitchFamily="18" charset="0"/>
                <a:ea typeface="Cambria" panose="02040503050406030204" pitchFamily="18" charset="0"/>
              </a:rPr>
              <a:t> ISBN alınmalı ve </a:t>
            </a:r>
            <a:r>
              <a:rPr lang="tr-TR" altLang="tr-TR" sz="1600" b="1" dirty="0">
                <a:solidFill>
                  <a:schemeClr val="tx1"/>
                </a:solidFill>
                <a:latin typeface="Cambria" panose="02040503050406030204" pitchFamily="18" charset="0"/>
                <a:ea typeface="Cambria" panose="02040503050406030204" pitchFamily="18" charset="0"/>
              </a:rPr>
              <a:t>tek tek </a:t>
            </a:r>
            <a:r>
              <a:rPr lang="tr-TR" altLang="tr-TR" sz="1600" dirty="0">
                <a:solidFill>
                  <a:schemeClr val="tx1"/>
                </a:solidFill>
                <a:latin typeface="Cambria" panose="02040503050406030204" pitchFamily="18" charset="0"/>
                <a:ea typeface="Cambria" panose="02040503050406030204" pitchFamily="18" charset="0"/>
              </a:rPr>
              <a:t>başvuru yapılmalıdır.</a:t>
            </a:r>
          </a:p>
          <a:p>
            <a:pPr marL="0" indent="0">
              <a:buNone/>
            </a:pPr>
            <a:endParaRPr lang="tr-TR" sz="1600" dirty="0">
              <a:solidFill>
                <a:schemeClr val="tx2"/>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8985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ISBN - Set Kitaplar</a:t>
            </a:r>
          </a:p>
        </p:txBody>
      </p:sp>
      <p:pic>
        <p:nvPicPr>
          <p:cNvPr id="9" name="Resim 8">
            <a:extLst>
              <a:ext uri="{FF2B5EF4-FFF2-40B4-BE49-F238E27FC236}">
                <a16:creationId xmlns:a16="http://schemas.microsoft.com/office/drawing/2014/main" id="{5CADE87F-443B-48F4-8415-3FA817A19711}"/>
              </a:ext>
            </a:extLst>
          </p:cNvPr>
          <p:cNvPicPr>
            <a:picLocks noChangeAspect="1"/>
          </p:cNvPicPr>
          <p:nvPr/>
        </p:nvPicPr>
        <p:blipFill rotWithShape="1">
          <a:blip r:embed="rId2"/>
          <a:srcRect l="2412" t="7380" r="47915" b="4145"/>
          <a:stretch/>
        </p:blipFill>
        <p:spPr>
          <a:xfrm>
            <a:off x="2040467" y="3289476"/>
            <a:ext cx="2817915" cy="3306057"/>
          </a:xfrm>
          <a:prstGeom prst="rect">
            <a:avLst/>
          </a:prstGeom>
        </p:spPr>
      </p:pic>
      <p:pic>
        <p:nvPicPr>
          <p:cNvPr id="10" name="Resim 9">
            <a:extLst>
              <a:ext uri="{FF2B5EF4-FFF2-40B4-BE49-F238E27FC236}">
                <a16:creationId xmlns:a16="http://schemas.microsoft.com/office/drawing/2014/main" id="{83FD9B05-00A9-4A91-B4CA-88FF78CC1D94}"/>
              </a:ext>
            </a:extLst>
          </p:cNvPr>
          <p:cNvPicPr>
            <a:picLocks noChangeAspect="1"/>
          </p:cNvPicPr>
          <p:nvPr/>
        </p:nvPicPr>
        <p:blipFill rotWithShape="1">
          <a:blip r:embed="rId3"/>
          <a:srcRect l="7428" t="6042" r="7691" b="3934"/>
          <a:stretch/>
        </p:blipFill>
        <p:spPr>
          <a:xfrm>
            <a:off x="5096934" y="3359882"/>
            <a:ext cx="5528733" cy="3115733"/>
          </a:xfrm>
          <a:prstGeom prst="rect">
            <a:avLst/>
          </a:prstGeom>
        </p:spPr>
      </p:pic>
      <p:pic>
        <p:nvPicPr>
          <p:cNvPr id="11" name="Resim 10">
            <a:extLst>
              <a:ext uri="{FF2B5EF4-FFF2-40B4-BE49-F238E27FC236}">
                <a16:creationId xmlns:a16="http://schemas.microsoft.com/office/drawing/2014/main" id="{B7F8219C-73AD-42FC-B5E6-E07502C9B882}"/>
              </a:ext>
            </a:extLst>
          </p:cNvPr>
          <p:cNvPicPr>
            <a:picLocks noChangeAspect="1"/>
          </p:cNvPicPr>
          <p:nvPr/>
        </p:nvPicPr>
        <p:blipFill>
          <a:blip r:embed="rId4"/>
          <a:stretch>
            <a:fillRect/>
          </a:stretch>
        </p:blipFill>
        <p:spPr>
          <a:xfrm>
            <a:off x="2809288" y="6484081"/>
            <a:ext cx="1280271" cy="499915"/>
          </a:xfrm>
          <a:prstGeom prst="rect">
            <a:avLst/>
          </a:prstGeom>
        </p:spPr>
      </p:pic>
      <p:sp>
        <p:nvSpPr>
          <p:cNvPr id="12" name="Metin kutusu 11">
            <a:extLst>
              <a:ext uri="{FF2B5EF4-FFF2-40B4-BE49-F238E27FC236}">
                <a16:creationId xmlns:a16="http://schemas.microsoft.com/office/drawing/2014/main" id="{94D894B7-0857-43BD-9FA0-3EA8AF06A76D}"/>
              </a:ext>
            </a:extLst>
          </p:cNvPr>
          <p:cNvSpPr txBox="1"/>
          <p:nvPr/>
        </p:nvSpPr>
        <p:spPr>
          <a:xfrm>
            <a:off x="7956511" y="6475615"/>
            <a:ext cx="1832425" cy="369332"/>
          </a:xfrm>
          <a:prstGeom prst="rect">
            <a:avLst/>
          </a:prstGeom>
          <a:noFill/>
        </p:spPr>
        <p:txBody>
          <a:bodyPr wrap="none" rtlCol="0">
            <a:spAutoFit/>
          </a:bodyPr>
          <a:lstStyle/>
          <a:p>
            <a:r>
              <a:rPr lang="tr-TR" dirty="0">
                <a:latin typeface="Cambria" panose="02040503050406030204" pitchFamily="18" charset="0"/>
              </a:rPr>
              <a:t>ISBN Veri Tabanı</a:t>
            </a:r>
          </a:p>
        </p:txBody>
      </p:sp>
      <p:pic>
        <p:nvPicPr>
          <p:cNvPr id="13" name="Resim 12">
            <a:extLst>
              <a:ext uri="{FF2B5EF4-FFF2-40B4-BE49-F238E27FC236}">
                <a16:creationId xmlns:a16="http://schemas.microsoft.com/office/drawing/2014/main" id="{3FC26E53-A70A-4B95-AE6D-6D85F270A4A6}"/>
              </a:ext>
            </a:extLst>
          </p:cNvPr>
          <p:cNvPicPr>
            <a:picLocks noChangeAspect="1"/>
          </p:cNvPicPr>
          <p:nvPr/>
        </p:nvPicPr>
        <p:blipFill>
          <a:blip r:embed="rId5"/>
          <a:stretch>
            <a:fillRect/>
          </a:stretch>
        </p:blipFill>
        <p:spPr>
          <a:xfrm>
            <a:off x="5631252" y="6475615"/>
            <a:ext cx="929495" cy="440570"/>
          </a:xfrm>
          <a:prstGeom prst="rect">
            <a:avLst/>
          </a:prstGeom>
        </p:spPr>
      </p:pic>
      <p:sp>
        <p:nvSpPr>
          <p:cNvPr id="14" name="Dikdörtgen 13">
            <a:extLst>
              <a:ext uri="{FF2B5EF4-FFF2-40B4-BE49-F238E27FC236}">
                <a16:creationId xmlns:a16="http://schemas.microsoft.com/office/drawing/2014/main" id="{55E4B3F5-E940-44C3-8358-422F4A6CB852}"/>
              </a:ext>
            </a:extLst>
          </p:cNvPr>
          <p:cNvSpPr/>
          <p:nvPr/>
        </p:nvSpPr>
        <p:spPr>
          <a:xfrm>
            <a:off x="2209938" y="6177018"/>
            <a:ext cx="973529" cy="418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5" name="Dikdörtgen 14">
            <a:extLst>
              <a:ext uri="{FF2B5EF4-FFF2-40B4-BE49-F238E27FC236}">
                <a16:creationId xmlns:a16="http://schemas.microsoft.com/office/drawing/2014/main" id="{15B36279-2F67-4AFA-8DD9-9712F47CE172}"/>
              </a:ext>
            </a:extLst>
          </p:cNvPr>
          <p:cNvSpPr/>
          <p:nvPr/>
        </p:nvSpPr>
        <p:spPr>
          <a:xfrm>
            <a:off x="5096934" y="4546600"/>
            <a:ext cx="1588259" cy="185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pic>
        <p:nvPicPr>
          <p:cNvPr id="16" name="Resim 15">
            <a:extLst>
              <a:ext uri="{FF2B5EF4-FFF2-40B4-BE49-F238E27FC236}">
                <a16:creationId xmlns:a16="http://schemas.microsoft.com/office/drawing/2014/main" id="{AB290A35-721F-4755-9ED0-2586E3E35CFB}"/>
              </a:ext>
            </a:extLst>
          </p:cNvPr>
          <p:cNvPicPr>
            <a:picLocks noChangeAspect="1"/>
          </p:cNvPicPr>
          <p:nvPr/>
        </p:nvPicPr>
        <p:blipFill rotWithShape="1">
          <a:blip r:embed="rId6"/>
          <a:srcRect l="10549" t="6478" r="5948" b="4211"/>
          <a:stretch/>
        </p:blipFill>
        <p:spPr>
          <a:xfrm>
            <a:off x="7333617" y="3384637"/>
            <a:ext cx="3805007" cy="3090978"/>
          </a:xfrm>
          <a:prstGeom prst="rect">
            <a:avLst/>
          </a:prstGeom>
        </p:spPr>
      </p:pic>
      <p:sp>
        <p:nvSpPr>
          <p:cNvPr id="17" name="Dikdörtgen 16">
            <a:extLst>
              <a:ext uri="{FF2B5EF4-FFF2-40B4-BE49-F238E27FC236}">
                <a16:creationId xmlns:a16="http://schemas.microsoft.com/office/drawing/2014/main" id="{E346E9B1-CBEB-464D-BA65-026DE85DB734}"/>
              </a:ext>
            </a:extLst>
          </p:cNvPr>
          <p:cNvSpPr/>
          <p:nvPr/>
        </p:nvSpPr>
        <p:spPr>
          <a:xfrm>
            <a:off x="7798542" y="3652720"/>
            <a:ext cx="1624858" cy="3012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8" name="Başlık 12">
            <a:extLst>
              <a:ext uri="{FF2B5EF4-FFF2-40B4-BE49-F238E27FC236}">
                <a16:creationId xmlns:a16="http://schemas.microsoft.com/office/drawing/2014/main" id="{944EBCAE-865C-455D-A06E-0AD0B4BB0267}"/>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80332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2"/>
            <a:ext cx="10457721" cy="1191010"/>
          </a:xfrm>
        </p:spPr>
        <p:txBody>
          <a:bodyPr>
            <a:noAutofit/>
          </a:bodyPr>
          <a:lstStyle/>
          <a:p>
            <a:pPr marL="0" indent="0" algn="just">
              <a:buNone/>
            </a:pPr>
            <a:r>
              <a:rPr lang="tr-TR" altLang="tr-TR" sz="1600" dirty="0">
                <a:solidFill>
                  <a:schemeClr val="tx1"/>
                </a:solidFill>
                <a:latin typeface="Cambria" panose="02040503050406030204" pitchFamily="18" charset="0"/>
                <a:ea typeface="Cambria" panose="02040503050406030204" pitchFamily="18" charset="0"/>
              </a:rPr>
              <a:t> Çok ciltli eserler için ISBN başvurusu sırasında çok ciltli olduğu belirtilerek bir takım ISBN’i ve her cilt için de </a:t>
            </a:r>
            <a:r>
              <a:rPr lang="tr-TR" altLang="tr-TR" sz="1600" b="1" dirty="0">
                <a:solidFill>
                  <a:schemeClr val="tx1"/>
                </a:solidFill>
                <a:latin typeface="Cambria" panose="02040503050406030204" pitchFamily="18" charset="0"/>
                <a:ea typeface="Cambria" panose="02040503050406030204" pitchFamily="18" charset="0"/>
              </a:rPr>
              <a:t>ayrı</a:t>
            </a:r>
            <a:r>
              <a:rPr lang="tr-TR" altLang="tr-TR" sz="1600" dirty="0">
                <a:solidFill>
                  <a:schemeClr val="tx1"/>
                </a:solidFill>
                <a:latin typeface="Cambria" panose="02040503050406030204" pitchFamily="18" charset="0"/>
                <a:ea typeface="Cambria" panose="02040503050406030204" pitchFamily="18" charset="0"/>
              </a:rPr>
              <a:t> bir </a:t>
            </a:r>
            <a:r>
              <a:rPr lang="tr-TR" altLang="tr-TR" sz="1600" b="1" dirty="0">
                <a:solidFill>
                  <a:schemeClr val="tx1"/>
                </a:solidFill>
                <a:latin typeface="Cambria" panose="02040503050406030204" pitchFamily="18" charset="0"/>
                <a:ea typeface="Cambria" panose="02040503050406030204" pitchFamily="18" charset="0"/>
              </a:rPr>
              <a:t>ISBN</a:t>
            </a:r>
            <a:r>
              <a:rPr lang="tr-TR" altLang="tr-TR" sz="1600" dirty="0">
                <a:solidFill>
                  <a:schemeClr val="tx1"/>
                </a:solidFill>
                <a:latin typeface="Cambria" panose="02040503050406030204" pitchFamily="18" charset="0"/>
                <a:ea typeface="Cambria" panose="02040503050406030204" pitchFamily="18" charset="0"/>
              </a:rPr>
              <a:t> alınması gerekmektedir. Satın alma başvurusu yapılacak çok ciltli kitapların her cildi için de </a:t>
            </a:r>
            <a:r>
              <a:rPr lang="tr-TR" altLang="tr-TR" sz="1600" b="1" dirty="0">
                <a:solidFill>
                  <a:schemeClr val="tx1"/>
                </a:solidFill>
                <a:latin typeface="Cambria" panose="02040503050406030204" pitchFamily="18" charset="0"/>
                <a:ea typeface="Cambria" panose="02040503050406030204" pitchFamily="18" charset="0"/>
              </a:rPr>
              <a:t>ayrı</a:t>
            </a:r>
            <a:r>
              <a:rPr lang="tr-TR" altLang="tr-TR" sz="1600" dirty="0">
                <a:solidFill>
                  <a:schemeClr val="tx1"/>
                </a:solidFill>
                <a:latin typeface="Cambria" panose="02040503050406030204" pitchFamily="18" charset="0"/>
                <a:ea typeface="Cambria" panose="02040503050406030204" pitchFamily="18" charset="0"/>
              </a:rPr>
              <a:t> başvuru yapılması gerekmektedir.  </a:t>
            </a:r>
          </a:p>
          <a:p>
            <a:pPr marL="0" indent="0">
              <a:buNone/>
            </a:pPr>
            <a:endParaRPr lang="tr-TR" sz="1600" dirty="0">
              <a:solidFill>
                <a:schemeClr val="tx2"/>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ISBN – Çok Ciltli Yayınlar</a:t>
            </a:r>
          </a:p>
        </p:txBody>
      </p:sp>
      <p:pic>
        <p:nvPicPr>
          <p:cNvPr id="11" name="Resim 10">
            <a:extLst>
              <a:ext uri="{FF2B5EF4-FFF2-40B4-BE49-F238E27FC236}">
                <a16:creationId xmlns:a16="http://schemas.microsoft.com/office/drawing/2014/main" id="{4BEE5C45-F31B-4079-B371-4A93E2B60976}"/>
              </a:ext>
            </a:extLst>
          </p:cNvPr>
          <p:cNvPicPr>
            <a:picLocks noChangeAspect="1"/>
          </p:cNvPicPr>
          <p:nvPr/>
        </p:nvPicPr>
        <p:blipFill>
          <a:blip r:embed="rId2"/>
          <a:stretch>
            <a:fillRect/>
          </a:stretch>
        </p:blipFill>
        <p:spPr>
          <a:xfrm>
            <a:off x="1050725" y="3040128"/>
            <a:ext cx="10728889" cy="3556000"/>
          </a:xfrm>
          <a:prstGeom prst="rect">
            <a:avLst/>
          </a:prstGeom>
        </p:spPr>
      </p:pic>
      <p:sp>
        <p:nvSpPr>
          <p:cNvPr id="12" name="Başlık 12">
            <a:extLst>
              <a:ext uri="{FF2B5EF4-FFF2-40B4-BE49-F238E27FC236}">
                <a16:creationId xmlns:a16="http://schemas.microsoft.com/office/drawing/2014/main" id="{7D18A769-DD6A-4289-A1D7-66FFED3CFC7E}"/>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164104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a:extLst>
              <a:ext uri="{FF2B5EF4-FFF2-40B4-BE49-F238E27FC236}">
                <a16:creationId xmlns:a16="http://schemas.microsoft.com/office/drawing/2014/main" id="{AD8915C8-4CA1-4DF9-B2E1-45BB90738B1C}"/>
              </a:ext>
            </a:extLst>
          </p:cNvPr>
          <p:cNvSpPr>
            <a:spLocks noGrp="1"/>
          </p:cNvSpPr>
          <p:nvPr>
            <p:ph idx="1"/>
          </p:nvPr>
        </p:nvSpPr>
        <p:spPr>
          <a:xfrm>
            <a:off x="1104899" y="1227667"/>
            <a:ext cx="10121900" cy="4572000"/>
          </a:xfrm>
        </p:spPr>
        <p:txBody>
          <a:bodyPr>
            <a:normAutofit/>
          </a:bodyPr>
          <a:lstStyle/>
          <a:p>
            <a:pPr marL="0" indent="0" algn="just">
              <a:buNone/>
            </a:pPr>
            <a:r>
              <a:rPr lang="tr-TR" altLang="tr-TR" sz="1800" b="1" dirty="0">
                <a:solidFill>
                  <a:schemeClr val="tx1"/>
                </a:solidFill>
                <a:latin typeface="Cambria" panose="02040503050406030204" pitchFamily="18" charset="0"/>
                <a:ea typeface="Cambria" panose="02040503050406030204" pitchFamily="18" charset="0"/>
              </a:rPr>
              <a:t>Aktivasyon</a:t>
            </a:r>
          </a:p>
          <a:p>
            <a:pPr algn="just"/>
            <a:r>
              <a:rPr lang="tr-TR" altLang="tr-TR" sz="1800" dirty="0">
                <a:solidFill>
                  <a:schemeClr val="tx1"/>
                </a:solidFill>
                <a:latin typeface="Sylfaen" panose="010A0502050306030303" pitchFamily="18" charset="0"/>
                <a:ea typeface="Cambria" panose="02040503050406030204" pitchFamily="18" charset="0"/>
              </a:rPr>
              <a:t>Kitap satın alma başvuruları ve süreli yayın aboneliğiyle ilgili işlemlerin gerçekleştirilebilmesi için öncelikle, tüm yayıncıların (Yayınevi, Şahıs Yayıncı, Şahıs Firması, Kamu Kurumu, Vakıf, Dernek vb.) </a:t>
            </a:r>
            <a:r>
              <a:rPr lang="tr-TR" altLang="tr-TR" sz="1800" dirty="0">
                <a:solidFill>
                  <a:srgbClr val="FF0000"/>
                </a:solidFill>
                <a:latin typeface="Sylfaen" panose="010A0502050306030303" pitchFamily="18" charset="0"/>
                <a:ea typeface="Cambria" panose="02040503050406030204" pitchFamily="18" charset="0"/>
              </a:rPr>
              <a:t>Yayın Standartları ve Derleme Bilgi Sistemi</a:t>
            </a:r>
            <a:r>
              <a:rPr lang="tr-TR" altLang="tr-TR" sz="1800" dirty="0">
                <a:solidFill>
                  <a:schemeClr val="tx1"/>
                </a:solidFill>
                <a:latin typeface="Sylfaen" panose="010A0502050306030303" pitchFamily="18" charset="0"/>
                <a:ea typeface="Cambria" panose="02040503050406030204" pitchFamily="18" charset="0"/>
              </a:rPr>
              <a:t>’nden </a:t>
            </a:r>
            <a:r>
              <a:rPr lang="tr-TR" altLang="tr-TR" sz="1800" b="1" dirty="0">
                <a:solidFill>
                  <a:schemeClr val="tx1"/>
                </a:solidFill>
                <a:latin typeface="Sylfaen" panose="010A0502050306030303" pitchFamily="18" charset="0"/>
                <a:ea typeface="Cambria" panose="02040503050406030204" pitchFamily="18" charset="0"/>
              </a:rPr>
              <a:t>aktivasyon</a:t>
            </a:r>
            <a:r>
              <a:rPr lang="tr-TR" altLang="tr-TR" sz="1800" dirty="0">
                <a:solidFill>
                  <a:schemeClr val="tx1"/>
                </a:solidFill>
                <a:latin typeface="Sylfaen" panose="010A0502050306030303" pitchFamily="18" charset="0"/>
                <a:ea typeface="Cambria" panose="02040503050406030204" pitchFamily="18" charset="0"/>
              </a:rPr>
              <a:t> işlemini gerçekleştirmesi gerekmektedir.  Aktivasyon işlemi gerçekleştirilmeden Materyal Sağlama ve Satın Alma Bilgi Sistemi’nde herhangi bir işlem </a:t>
            </a:r>
            <a:r>
              <a:rPr lang="tr-TR" altLang="tr-TR" sz="1800" b="1" dirty="0">
                <a:solidFill>
                  <a:schemeClr val="tx1"/>
                </a:solidFill>
                <a:latin typeface="Sylfaen" panose="010A0502050306030303" pitchFamily="18" charset="0"/>
                <a:ea typeface="Cambria" panose="02040503050406030204" pitchFamily="18" charset="0"/>
              </a:rPr>
              <a:t>yapılamaz</a:t>
            </a:r>
            <a:r>
              <a:rPr lang="tr-TR" altLang="tr-TR" sz="1800" dirty="0">
                <a:solidFill>
                  <a:schemeClr val="tx1"/>
                </a:solidFill>
                <a:latin typeface="Sylfaen" panose="010A0502050306030303" pitchFamily="18" charset="0"/>
                <a:ea typeface="Cambria" panose="02040503050406030204" pitchFamily="18" charset="0"/>
              </a:rPr>
              <a:t>.</a:t>
            </a:r>
          </a:p>
          <a:p>
            <a:endParaRPr lang="tr-TR" sz="1800" dirty="0"/>
          </a:p>
        </p:txBody>
      </p:sp>
      <p:pic>
        <p:nvPicPr>
          <p:cNvPr id="7" name="Resim 2">
            <a:extLst>
              <a:ext uri="{FF2B5EF4-FFF2-40B4-BE49-F238E27FC236}">
                <a16:creationId xmlns:a16="http://schemas.microsoft.com/office/drawing/2014/main" id="{55D2B082-5672-457A-9EB7-340E5B991683}"/>
              </a:ext>
            </a:extLst>
          </p:cNvPr>
          <p:cNvPicPr>
            <a:picLocks noChangeAspect="1"/>
          </p:cNvPicPr>
          <p:nvPr/>
        </p:nvPicPr>
        <p:blipFill rotWithShape="1">
          <a:blip r:embed="rId3">
            <a:extLst>
              <a:ext uri="{28A0092B-C50C-407E-A947-70E740481C1C}">
                <a14:useLocalDpi xmlns:a14="http://schemas.microsoft.com/office/drawing/2010/main" val="0"/>
              </a:ext>
            </a:extLst>
          </a:blip>
          <a:srcRect b="17212"/>
          <a:stretch/>
        </p:blipFill>
        <p:spPr bwMode="auto">
          <a:xfrm>
            <a:off x="1807634" y="3225012"/>
            <a:ext cx="9029699" cy="363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aşlık 12">
            <a:extLst>
              <a:ext uri="{FF2B5EF4-FFF2-40B4-BE49-F238E27FC236}">
                <a16:creationId xmlns:a16="http://schemas.microsoft.com/office/drawing/2014/main" id="{27F657AC-6EB2-4A09-B820-7247F0B11F44}"/>
              </a:ext>
            </a:extLst>
          </p:cNvPr>
          <p:cNvSpPr>
            <a:spLocks noGrp="1"/>
          </p:cNvSpPr>
          <p:nvPr>
            <p:ph type="title"/>
          </p:nvPr>
        </p:nvSpPr>
        <p:spPr>
          <a:xfrm>
            <a:off x="1250950" y="382588"/>
            <a:ext cx="10179050" cy="1492250"/>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40102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80" y="2038792"/>
            <a:ext cx="10627054" cy="1191010"/>
          </a:xfrm>
        </p:spPr>
        <p:txBody>
          <a:bodyPr>
            <a:noAutofit/>
          </a:bodyPr>
          <a:lstStyle/>
          <a:p>
            <a:pPr marL="0" indent="0" algn="just">
              <a:buNone/>
            </a:pPr>
            <a:r>
              <a:rPr lang="tr-TR" altLang="tr-TR" sz="1400" dirty="0">
                <a:solidFill>
                  <a:schemeClr val="tx1"/>
                </a:solidFill>
                <a:latin typeface="Cambria" panose="02040503050406030204" pitchFamily="18" charset="0"/>
                <a:ea typeface="Cambria" panose="02040503050406030204" pitchFamily="18" charset="0"/>
              </a:rPr>
              <a:t> Satın alınacak kitaplarda </a:t>
            </a:r>
            <a:r>
              <a:rPr lang="tr-TR" altLang="tr-TR" sz="1400" b="1" dirty="0">
                <a:solidFill>
                  <a:schemeClr val="tx1"/>
                </a:solidFill>
                <a:latin typeface="Cambria" panose="02040503050406030204" pitchFamily="18" charset="0"/>
                <a:ea typeface="Cambria" panose="02040503050406030204" pitchFamily="18" charset="0"/>
              </a:rPr>
              <a:t>ISBN</a:t>
            </a:r>
            <a:r>
              <a:rPr lang="tr-TR" altLang="tr-TR" sz="1400" dirty="0">
                <a:solidFill>
                  <a:schemeClr val="tx1"/>
                </a:solidFill>
                <a:latin typeface="Cambria" panose="02040503050406030204" pitchFamily="18" charset="0"/>
                <a:ea typeface="Cambria" panose="02040503050406030204" pitchFamily="18" charset="0"/>
              </a:rPr>
              <a:t> zorunludur. İşlemlerin tamamı (Yayın Seçme Kurulu işlemleri, teslim alma, dağıtım ve taşınır işlem fişi ile kütüphanelerde kayıt ve ödünç verme işlemleri vb.) ISBN’e göre yapılmaktadır. Bu nedenle; ISBN’in atandığı şekilde eserin iç kapak arkasına ve dış kapağına, esere atanmış ISBN’den üretilmiş barkotlu bir şekilde basılması önemlidir. Satın alma ve dağıtım işlemleri ile kütüphanelerde kayıt ve ödünç verme süreci, esere atanmış ISBN’den üretilen </a:t>
            </a:r>
            <a:r>
              <a:rPr lang="tr-TR" altLang="tr-TR" sz="1400" b="1" dirty="0">
                <a:solidFill>
                  <a:schemeClr val="tx1"/>
                </a:solidFill>
                <a:latin typeface="Cambria" panose="02040503050406030204" pitchFamily="18" charset="0"/>
                <a:ea typeface="Cambria" panose="02040503050406030204" pitchFamily="18" charset="0"/>
              </a:rPr>
              <a:t>barkod</a:t>
            </a:r>
            <a:r>
              <a:rPr lang="tr-TR" altLang="tr-TR" sz="1400" dirty="0">
                <a:solidFill>
                  <a:schemeClr val="tx1"/>
                </a:solidFill>
                <a:latin typeface="Cambria" panose="02040503050406030204" pitchFamily="18" charset="0"/>
                <a:ea typeface="Cambria" panose="02040503050406030204" pitchFamily="18" charset="0"/>
              </a:rPr>
              <a:t> ile yapılmaktadır. Bu nedenle </a:t>
            </a:r>
            <a:r>
              <a:rPr lang="tr-TR" altLang="tr-TR" sz="1400" dirty="0" err="1">
                <a:solidFill>
                  <a:schemeClr val="tx1"/>
                </a:solidFill>
                <a:latin typeface="Cambria" panose="02040503050406030204" pitchFamily="18" charset="0"/>
                <a:ea typeface="Cambria" panose="02040503050406030204" pitchFamily="18" charset="0"/>
              </a:rPr>
              <a:t>barkodsuz</a:t>
            </a:r>
            <a:r>
              <a:rPr lang="tr-TR" altLang="tr-TR" sz="1400" dirty="0">
                <a:solidFill>
                  <a:schemeClr val="tx1"/>
                </a:solidFill>
                <a:latin typeface="Cambria" panose="02040503050406030204" pitchFamily="18" charset="0"/>
                <a:ea typeface="Cambria" panose="02040503050406030204" pitchFamily="18" charset="0"/>
              </a:rPr>
              <a:t> yayınların alımı </a:t>
            </a:r>
            <a:r>
              <a:rPr lang="tr-TR" altLang="tr-TR" sz="1400" b="1" dirty="0">
                <a:solidFill>
                  <a:schemeClr val="tx1"/>
                </a:solidFill>
                <a:latin typeface="Cambria" panose="02040503050406030204" pitchFamily="18" charset="0"/>
                <a:ea typeface="Cambria" panose="02040503050406030204" pitchFamily="18" charset="0"/>
              </a:rPr>
              <a:t>yapılmamaktadır. </a:t>
            </a:r>
          </a:p>
          <a:p>
            <a:pPr marL="0" indent="0">
              <a:buNone/>
            </a:pPr>
            <a:endParaRPr lang="tr-TR" sz="14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89851"/>
            <a:ext cx="6096000" cy="369332"/>
          </a:xfrm>
          <a:prstGeom prst="rect">
            <a:avLst/>
          </a:prstGeom>
          <a:noFill/>
        </p:spPr>
        <p:txBody>
          <a:bodyPr wrap="square">
            <a:spAutoFit/>
          </a:bodyPr>
          <a:lstStyle/>
          <a:p>
            <a:pPr algn="just"/>
            <a:r>
              <a:rPr lang="tr-TR" altLang="tr-TR" sz="1800" b="1" dirty="0">
                <a:solidFill>
                  <a:srgbClr val="FF0000"/>
                </a:solidFill>
                <a:latin typeface="Cambria" panose="02040503050406030204" pitchFamily="18" charset="0"/>
              </a:rPr>
              <a:t>ISBN ve Barkod</a:t>
            </a:r>
            <a:endParaRPr lang="tr-TR" altLang="tr-TR" sz="1100" b="1" dirty="0">
              <a:solidFill>
                <a:srgbClr val="FF0000"/>
              </a:solidFill>
              <a:latin typeface="Cambria" panose="02040503050406030204" pitchFamily="18" charset="0"/>
            </a:endParaRPr>
          </a:p>
        </p:txBody>
      </p:sp>
      <p:pic>
        <p:nvPicPr>
          <p:cNvPr id="9" name="Resim 8">
            <a:extLst>
              <a:ext uri="{FF2B5EF4-FFF2-40B4-BE49-F238E27FC236}">
                <a16:creationId xmlns:a16="http://schemas.microsoft.com/office/drawing/2014/main" id="{5CADE87F-443B-48F4-8415-3FA817A19711}"/>
              </a:ext>
            </a:extLst>
          </p:cNvPr>
          <p:cNvPicPr>
            <a:picLocks noChangeAspect="1"/>
          </p:cNvPicPr>
          <p:nvPr/>
        </p:nvPicPr>
        <p:blipFill rotWithShape="1">
          <a:blip r:embed="rId2"/>
          <a:srcRect l="2412" t="7380" r="47915" b="4145"/>
          <a:stretch/>
        </p:blipFill>
        <p:spPr>
          <a:xfrm>
            <a:off x="2040467" y="3289476"/>
            <a:ext cx="2817915" cy="3306057"/>
          </a:xfrm>
          <a:prstGeom prst="rect">
            <a:avLst/>
          </a:prstGeom>
        </p:spPr>
      </p:pic>
      <p:pic>
        <p:nvPicPr>
          <p:cNvPr id="10" name="Resim 9">
            <a:extLst>
              <a:ext uri="{FF2B5EF4-FFF2-40B4-BE49-F238E27FC236}">
                <a16:creationId xmlns:a16="http://schemas.microsoft.com/office/drawing/2014/main" id="{83FD9B05-00A9-4A91-B4CA-88FF78CC1D94}"/>
              </a:ext>
            </a:extLst>
          </p:cNvPr>
          <p:cNvPicPr>
            <a:picLocks noChangeAspect="1"/>
          </p:cNvPicPr>
          <p:nvPr/>
        </p:nvPicPr>
        <p:blipFill rotWithShape="1">
          <a:blip r:embed="rId3"/>
          <a:srcRect l="7428" t="6042" r="7691" b="3934"/>
          <a:stretch/>
        </p:blipFill>
        <p:spPr>
          <a:xfrm>
            <a:off x="5096934" y="3359882"/>
            <a:ext cx="5528733" cy="3115733"/>
          </a:xfrm>
          <a:prstGeom prst="rect">
            <a:avLst/>
          </a:prstGeom>
        </p:spPr>
      </p:pic>
      <p:pic>
        <p:nvPicPr>
          <p:cNvPr id="11" name="Resim 10">
            <a:extLst>
              <a:ext uri="{FF2B5EF4-FFF2-40B4-BE49-F238E27FC236}">
                <a16:creationId xmlns:a16="http://schemas.microsoft.com/office/drawing/2014/main" id="{B7F8219C-73AD-42FC-B5E6-E07502C9B882}"/>
              </a:ext>
            </a:extLst>
          </p:cNvPr>
          <p:cNvPicPr>
            <a:picLocks noChangeAspect="1"/>
          </p:cNvPicPr>
          <p:nvPr/>
        </p:nvPicPr>
        <p:blipFill>
          <a:blip r:embed="rId4"/>
          <a:stretch>
            <a:fillRect/>
          </a:stretch>
        </p:blipFill>
        <p:spPr>
          <a:xfrm>
            <a:off x="2809288" y="6484081"/>
            <a:ext cx="1280271" cy="499915"/>
          </a:xfrm>
          <a:prstGeom prst="rect">
            <a:avLst/>
          </a:prstGeom>
        </p:spPr>
      </p:pic>
      <p:sp>
        <p:nvSpPr>
          <p:cNvPr id="12" name="Metin kutusu 11">
            <a:extLst>
              <a:ext uri="{FF2B5EF4-FFF2-40B4-BE49-F238E27FC236}">
                <a16:creationId xmlns:a16="http://schemas.microsoft.com/office/drawing/2014/main" id="{94D894B7-0857-43BD-9FA0-3EA8AF06A76D}"/>
              </a:ext>
            </a:extLst>
          </p:cNvPr>
          <p:cNvSpPr txBox="1"/>
          <p:nvPr/>
        </p:nvSpPr>
        <p:spPr>
          <a:xfrm>
            <a:off x="7956511" y="6475615"/>
            <a:ext cx="1832425" cy="369332"/>
          </a:xfrm>
          <a:prstGeom prst="rect">
            <a:avLst/>
          </a:prstGeom>
          <a:noFill/>
        </p:spPr>
        <p:txBody>
          <a:bodyPr wrap="none" rtlCol="0">
            <a:spAutoFit/>
          </a:bodyPr>
          <a:lstStyle/>
          <a:p>
            <a:r>
              <a:rPr lang="tr-TR" dirty="0">
                <a:latin typeface="Cambria" panose="02040503050406030204" pitchFamily="18" charset="0"/>
              </a:rPr>
              <a:t>ISBN Veri Tabanı</a:t>
            </a:r>
          </a:p>
        </p:txBody>
      </p:sp>
      <p:pic>
        <p:nvPicPr>
          <p:cNvPr id="13" name="Resim 12">
            <a:extLst>
              <a:ext uri="{FF2B5EF4-FFF2-40B4-BE49-F238E27FC236}">
                <a16:creationId xmlns:a16="http://schemas.microsoft.com/office/drawing/2014/main" id="{3FC26E53-A70A-4B95-AE6D-6D85F270A4A6}"/>
              </a:ext>
            </a:extLst>
          </p:cNvPr>
          <p:cNvPicPr>
            <a:picLocks noChangeAspect="1"/>
          </p:cNvPicPr>
          <p:nvPr/>
        </p:nvPicPr>
        <p:blipFill>
          <a:blip r:embed="rId5"/>
          <a:stretch>
            <a:fillRect/>
          </a:stretch>
        </p:blipFill>
        <p:spPr>
          <a:xfrm>
            <a:off x="5631252" y="6475615"/>
            <a:ext cx="929495" cy="440570"/>
          </a:xfrm>
          <a:prstGeom prst="rect">
            <a:avLst/>
          </a:prstGeom>
        </p:spPr>
      </p:pic>
      <p:sp>
        <p:nvSpPr>
          <p:cNvPr id="14" name="Dikdörtgen 13">
            <a:extLst>
              <a:ext uri="{FF2B5EF4-FFF2-40B4-BE49-F238E27FC236}">
                <a16:creationId xmlns:a16="http://schemas.microsoft.com/office/drawing/2014/main" id="{55E4B3F5-E940-44C3-8358-422F4A6CB852}"/>
              </a:ext>
            </a:extLst>
          </p:cNvPr>
          <p:cNvSpPr/>
          <p:nvPr/>
        </p:nvSpPr>
        <p:spPr>
          <a:xfrm>
            <a:off x="2209938" y="6177018"/>
            <a:ext cx="973529" cy="418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5" name="Dikdörtgen 14">
            <a:extLst>
              <a:ext uri="{FF2B5EF4-FFF2-40B4-BE49-F238E27FC236}">
                <a16:creationId xmlns:a16="http://schemas.microsoft.com/office/drawing/2014/main" id="{15B36279-2F67-4AFA-8DD9-9712F47CE172}"/>
              </a:ext>
            </a:extLst>
          </p:cNvPr>
          <p:cNvSpPr/>
          <p:nvPr/>
        </p:nvSpPr>
        <p:spPr>
          <a:xfrm>
            <a:off x="5096934" y="4546600"/>
            <a:ext cx="1588259" cy="185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pic>
        <p:nvPicPr>
          <p:cNvPr id="16" name="Resim 15">
            <a:extLst>
              <a:ext uri="{FF2B5EF4-FFF2-40B4-BE49-F238E27FC236}">
                <a16:creationId xmlns:a16="http://schemas.microsoft.com/office/drawing/2014/main" id="{AB290A35-721F-4755-9ED0-2586E3E35CFB}"/>
              </a:ext>
            </a:extLst>
          </p:cNvPr>
          <p:cNvPicPr>
            <a:picLocks noChangeAspect="1"/>
          </p:cNvPicPr>
          <p:nvPr/>
        </p:nvPicPr>
        <p:blipFill rotWithShape="1">
          <a:blip r:embed="rId6"/>
          <a:srcRect l="10549" t="6478" r="5948" b="4211"/>
          <a:stretch/>
        </p:blipFill>
        <p:spPr>
          <a:xfrm>
            <a:off x="7333617" y="3384637"/>
            <a:ext cx="3805007" cy="3090978"/>
          </a:xfrm>
          <a:prstGeom prst="rect">
            <a:avLst/>
          </a:prstGeom>
        </p:spPr>
      </p:pic>
      <p:sp>
        <p:nvSpPr>
          <p:cNvPr id="17" name="Dikdörtgen 16">
            <a:extLst>
              <a:ext uri="{FF2B5EF4-FFF2-40B4-BE49-F238E27FC236}">
                <a16:creationId xmlns:a16="http://schemas.microsoft.com/office/drawing/2014/main" id="{E346E9B1-CBEB-464D-BA65-026DE85DB734}"/>
              </a:ext>
            </a:extLst>
          </p:cNvPr>
          <p:cNvSpPr/>
          <p:nvPr/>
        </p:nvSpPr>
        <p:spPr>
          <a:xfrm>
            <a:off x="7798542" y="3652720"/>
            <a:ext cx="1624858" cy="3012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18" name="Başlık 12">
            <a:extLst>
              <a:ext uri="{FF2B5EF4-FFF2-40B4-BE49-F238E27FC236}">
                <a16:creationId xmlns:a16="http://schemas.microsoft.com/office/drawing/2014/main" id="{9D6A7341-BECA-4855-B01C-88D6142E3270}"/>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5677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1355286"/>
          </a:xfrm>
        </p:spPr>
        <p:txBody>
          <a:bodyPr>
            <a:noAutofit/>
          </a:bodyPr>
          <a:lstStyle/>
          <a:p>
            <a:pPr marL="0" indent="0" algn="just">
              <a:buNone/>
            </a:pPr>
            <a:r>
              <a:rPr lang="tr-TR" altLang="tr-TR" sz="1600" dirty="0">
                <a:solidFill>
                  <a:schemeClr val="tx1"/>
                </a:solidFill>
                <a:latin typeface="Cambria" panose="02040503050406030204" pitchFamily="18" charset="0"/>
                <a:ea typeface="Cambria" panose="02040503050406030204" pitchFamily="18" charset="0"/>
              </a:rPr>
              <a:t>  Yayınevleri, hukuki adlarına bağlı olarak aynı sertifika ile istedikleri kadar markayı </a:t>
            </a:r>
            <a:r>
              <a:rPr lang="tr-TR" altLang="tr-TR" sz="1600" b="1" dirty="0">
                <a:solidFill>
                  <a:schemeClr val="tx1"/>
                </a:solidFill>
                <a:latin typeface="Cambria" panose="02040503050406030204" pitchFamily="18" charset="0"/>
                <a:ea typeface="Cambria" panose="02040503050406030204" pitchFamily="18" charset="0"/>
              </a:rPr>
              <a:t>ISBN Türkiye Ajansı</a:t>
            </a:r>
            <a:r>
              <a:rPr lang="tr-TR" altLang="tr-TR" sz="1600" dirty="0">
                <a:solidFill>
                  <a:schemeClr val="tx1"/>
                </a:solidFill>
                <a:latin typeface="Cambria" panose="02040503050406030204" pitchFamily="18" charset="0"/>
                <a:ea typeface="Cambria" panose="02040503050406030204" pitchFamily="18" charset="0"/>
              </a:rPr>
              <a:t>’na başvurarak sisteme kaydettirebilirler. Yayınlanmış eserin üzerinde bulunan markanın, ISBN veri tabanında kayıtlı olması gerekmektedir. ISBN’i de o marka ile yayınlanmış esere atanmış olmalıdır.</a:t>
            </a:r>
          </a:p>
          <a:p>
            <a:pPr marL="0" indent="0" algn="just">
              <a:buNone/>
            </a:pPr>
            <a:r>
              <a:rPr lang="tr-TR" altLang="tr-TR" sz="1600" b="1" dirty="0">
                <a:solidFill>
                  <a:srgbClr val="FF0000"/>
                </a:solidFill>
                <a:latin typeface="Cambria" panose="02040503050406030204" pitchFamily="18" charset="0"/>
                <a:ea typeface="Cambria" panose="02040503050406030204" pitchFamily="18" charset="0"/>
              </a:rPr>
              <a:t>  </a:t>
            </a:r>
            <a:r>
              <a:rPr lang="tr-TR" altLang="tr-TR" sz="1600" b="1" dirty="0">
                <a:solidFill>
                  <a:schemeClr val="tx1"/>
                </a:solidFill>
                <a:latin typeface="Cambria" panose="02040503050406030204" pitchFamily="18" charset="0"/>
                <a:ea typeface="Cambria" panose="02040503050406030204" pitchFamily="18" charset="0"/>
              </a:rPr>
              <a:t>Kendi kitabını yayınlayan yazar/yayıncılar için </a:t>
            </a:r>
            <a:r>
              <a:rPr lang="tr-TR" altLang="tr-TR" sz="1600" b="1" dirty="0">
                <a:solidFill>
                  <a:srgbClr val="FF0000"/>
                </a:solidFill>
                <a:latin typeface="Cambria" panose="02040503050406030204" pitchFamily="18" charset="0"/>
                <a:ea typeface="Cambria" panose="02040503050406030204" pitchFamily="18" charset="0"/>
              </a:rPr>
              <a:t>Marka</a:t>
            </a:r>
            <a:r>
              <a:rPr lang="tr-TR" altLang="tr-TR" sz="1600" b="1" dirty="0">
                <a:solidFill>
                  <a:schemeClr val="tx1"/>
                </a:solidFill>
                <a:latin typeface="Cambria" panose="02040503050406030204" pitchFamily="18" charset="0"/>
                <a:ea typeface="Cambria" panose="02040503050406030204" pitchFamily="18" charset="0"/>
              </a:rPr>
              <a:t> mecburi değildir.</a:t>
            </a:r>
            <a:endParaRPr lang="tr-TR" altLang="tr-TR" sz="1600" dirty="0">
              <a:solidFill>
                <a:schemeClr val="tx1"/>
              </a:solidFill>
              <a:latin typeface="Cambria" panose="02040503050406030204" pitchFamily="18" charset="0"/>
              <a:ea typeface="Cambria" panose="02040503050406030204" pitchFamily="18" charset="0"/>
            </a:endParaRPr>
          </a:p>
          <a:p>
            <a:pPr marL="0" indent="0" algn="just">
              <a:buNone/>
            </a:pPr>
            <a:endParaRPr lang="tr-TR" altLang="tr-TR" sz="1600" b="1" dirty="0">
              <a:solidFill>
                <a:schemeClr val="tx1"/>
              </a:solidFill>
              <a:latin typeface="Cambria" panose="02040503050406030204" pitchFamily="18" charset="0"/>
              <a:ea typeface="Cambria" panose="02040503050406030204" pitchFamily="18" charset="0"/>
            </a:endParaRPr>
          </a:p>
          <a:p>
            <a:pPr marL="0" indent="0" algn="just">
              <a:buNone/>
            </a:pPr>
            <a:endParaRPr lang="tr-TR" altLang="tr-TR" sz="1600" dirty="0">
              <a:solidFill>
                <a:schemeClr val="tx1"/>
              </a:solidFill>
              <a:latin typeface="Cambria" panose="02040503050406030204" pitchFamily="18" charset="0"/>
              <a:ea typeface="Cambria" panose="02040503050406030204" pitchFamily="18" charset="0"/>
            </a:endParaRPr>
          </a:p>
          <a:p>
            <a:pPr marL="0" indent="0">
              <a:buNone/>
            </a:pPr>
            <a:endParaRPr 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Marka ve Yayınevi Hukuki Adı</a:t>
            </a:r>
          </a:p>
        </p:txBody>
      </p:sp>
      <p:pic>
        <p:nvPicPr>
          <p:cNvPr id="7" name="Resim 6">
            <a:extLst>
              <a:ext uri="{FF2B5EF4-FFF2-40B4-BE49-F238E27FC236}">
                <a16:creationId xmlns:a16="http://schemas.microsoft.com/office/drawing/2014/main" id="{21F80017-AF1F-4EE0-BE43-913C01457AB3}"/>
              </a:ext>
            </a:extLst>
          </p:cNvPr>
          <p:cNvPicPr>
            <a:picLocks noChangeAspect="1"/>
          </p:cNvPicPr>
          <p:nvPr/>
        </p:nvPicPr>
        <p:blipFill rotWithShape="1">
          <a:blip r:embed="rId2"/>
          <a:srcRect l="-932" t="-1053" r="932" b="1053"/>
          <a:stretch/>
        </p:blipFill>
        <p:spPr>
          <a:xfrm>
            <a:off x="2186839" y="3334808"/>
            <a:ext cx="2726441" cy="3317810"/>
          </a:xfrm>
          <a:prstGeom prst="rect">
            <a:avLst/>
          </a:prstGeom>
        </p:spPr>
      </p:pic>
      <p:pic>
        <p:nvPicPr>
          <p:cNvPr id="9" name="Resim 8">
            <a:extLst>
              <a:ext uri="{FF2B5EF4-FFF2-40B4-BE49-F238E27FC236}">
                <a16:creationId xmlns:a16="http://schemas.microsoft.com/office/drawing/2014/main" id="{4CC1A90A-870E-4D60-AB5D-8F6443D8DCAF}"/>
              </a:ext>
            </a:extLst>
          </p:cNvPr>
          <p:cNvPicPr>
            <a:picLocks noChangeAspect="1"/>
          </p:cNvPicPr>
          <p:nvPr/>
        </p:nvPicPr>
        <p:blipFill rotWithShape="1">
          <a:blip r:embed="rId3"/>
          <a:srcRect l="8680" t="9091" r="5369" b="3889"/>
          <a:stretch/>
        </p:blipFill>
        <p:spPr>
          <a:xfrm>
            <a:off x="5076850" y="3334808"/>
            <a:ext cx="5944811" cy="3317809"/>
          </a:xfrm>
          <a:prstGeom prst="rect">
            <a:avLst/>
          </a:prstGeom>
        </p:spPr>
      </p:pic>
      <p:sp>
        <p:nvSpPr>
          <p:cNvPr id="13" name="Dikdörtgen 12">
            <a:extLst>
              <a:ext uri="{FF2B5EF4-FFF2-40B4-BE49-F238E27FC236}">
                <a16:creationId xmlns:a16="http://schemas.microsoft.com/office/drawing/2014/main" id="{2826A14B-8B47-45E2-A689-159C036852AD}"/>
              </a:ext>
            </a:extLst>
          </p:cNvPr>
          <p:cNvSpPr/>
          <p:nvPr/>
        </p:nvSpPr>
        <p:spPr>
          <a:xfrm>
            <a:off x="3247133" y="6189019"/>
            <a:ext cx="605852" cy="4635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pic>
        <p:nvPicPr>
          <p:cNvPr id="14" name="Resim 13">
            <a:extLst>
              <a:ext uri="{FF2B5EF4-FFF2-40B4-BE49-F238E27FC236}">
                <a16:creationId xmlns:a16="http://schemas.microsoft.com/office/drawing/2014/main" id="{4BA3369D-C709-492E-9D4A-9C247A8DC606}"/>
              </a:ext>
            </a:extLst>
          </p:cNvPr>
          <p:cNvPicPr>
            <a:picLocks noChangeAspect="1"/>
          </p:cNvPicPr>
          <p:nvPr/>
        </p:nvPicPr>
        <p:blipFill>
          <a:blip r:embed="rId4"/>
          <a:stretch>
            <a:fillRect/>
          </a:stretch>
        </p:blipFill>
        <p:spPr>
          <a:xfrm>
            <a:off x="6340839" y="6338443"/>
            <a:ext cx="2574561" cy="274344"/>
          </a:xfrm>
          <a:prstGeom prst="rect">
            <a:avLst/>
          </a:prstGeom>
        </p:spPr>
      </p:pic>
      <p:sp>
        <p:nvSpPr>
          <p:cNvPr id="15" name="Metin kutusu 14">
            <a:extLst>
              <a:ext uri="{FF2B5EF4-FFF2-40B4-BE49-F238E27FC236}">
                <a16:creationId xmlns:a16="http://schemas.microsoft.com/office/drawing/2014/main" id="{4414B49D-6DE7-4BF0-B177-0C7B53B7945B}"/>
              </a:ext>
            </a:extLst>
          </p:cNvPr>
          <p:cNvSpPr txBox="1"/>
          <p:nvPr/>
        </p:nvSpPr>
        <p:spPr>
          <a:xfrm>
            <a:off x="7718702" y="6536379"/>
            <a:ext cx="1992565" cy="338554"/>
          </a:xfrm>
          <a:prstGeom prst="rect">
            <a:avLst/>
          </a:prstGeom>
          <a:noFill/>
        </p:spPr>
        <p:txBody>
          <a:bodyPr wrap="square" rtlCol="0">
            <a:spAutoFit/>
          </a:bodyPr>
          <a:lstStyle/>
          <a:p>
            <a:r>
              <a:rPr lang="tr-TR" sz="1600" dirty="0">
                <a:latin typeface="Cambria" panose="02040503050406030204" pitchFamily="18" charset="0"/>
              </a:rPr>
              <a:t>ISBN Veri Tabanı</a:t>
            </a:r>
          </a:p>
        </p:txBody>
      </p:sp>
      <p:pic>
        <p:nvPicPr>
          <p:cNvPr id="16" name="Resim 15">
            <a:extLst>
              <a:ext uri="{FF2B5EF4-FFF2-40B4-BE49-F238E27FC236}">
                <a16:creationId xmlns:a16="http://schemas.microsoft.com/office/drawing/2014/main" id="{8B4A19C8-CDBA-4B6D-9ECD-524E6F918580}"/>
              </a:ext>
            </a:extLst>
          </p:cNvPr>
          <p:cNvPicPr>
            <a:picLocks noChangeAspect="1"/>
          </p:cNvPicPr>
          <p:nvPr/>
        </p:nvPicPr>
        <p:blipFill>
          <a:blip r:embed="rId5"/>
          <a:stretch>
            <a:fillRect/>
          </a:stretch>
        </p:blipFill>
        <p:spPr>
          <a:xfrm>
            <a:off x="3039643" y="6572696"/>
            <a:ext cx="897358" cy="425337"/>
          </a:xfrm>
          <a:prstGeom prst="rect">
            <a:avLst/>
          </a:prstGeom>
        </p:spPr>
      </p:pic>
      <p:sp>
        <p:nvSpPr>
          <p:cNvPr id="17" name="Başlık 12">
            <a:extLst>
              <a:ext uri="{FF2B5EF4-FFF2-40B4-BE49-F238E27FC236}">
                <a16:creationId xmlns:a16="http://schemas.microsoft.com/office/drawing/2014/main" id="{CB9490BC-88C7-43DE-AFA2-4160987CFAFF}"/>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116635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926685"/>
          </a:xfrm>
        </p:spPr>
        <p:txBody>
          <a:bodyPr>
            <a:noAutofit/>
          </a:bodyPr>
          <a:lstStyle/>
          <a:p>
            <a:pPr marL="0" indent="0" algn="just">
              <a:buNone/>
            </a:pPr>
            <a:r>
              <a:rPr lang="tr-TR" altLang="tr-TR" sz="1600" dirty="0">
                <a:solidFill>
                  <a:schemeClr val="tx1"/>
                </a:solidFill>
                <a:latin typeface="Cambria" panose="02040503050406030204" pitchFamily="18" charset="0"/>
                <a:ea typeface="Cambria" panose="02040503050406030204" pitchFamily="18" charset="0"/>
              </a:rPr>
              <a:t> Kayıtlı marka ile yayınlanan eserin ISBN’i de o </a:t>
            </a:r>
            <a:r>
              <a:rPr lang="tr-TR" altLang="tr-TR" sz="1600" b="1" dirty="0">
                <a:solidFill>
                  <a:schemeClr val="tx1"/>
                </a:solidFill>
                <a:latin typeface="Cambria" panose="02040503050406030204" pitchFamily="18" charset="0"/>
                <a:ea typeface="Cambria" panose="02040503050406030204" pitchFamily="18" charset="0"/>
              </a:rPr>
              <a:t>Marka</a:t>
            </a:r>
            <a:r>
              <a:rPr lang="tr-TR" altLang="tr-TR" sz="1600" dirty="0">
                <a:solidFill>
                  <a:schemeClr val="tx1"/>
                </a:solidFill>
                <a:latin typeface="Cambria" panose="02040503050406030204" pitchFamily="18" charset="0"/>
                <a:ea typeface="Cambria" panose="02040503050406030204" pitchFamily="18" charset="0"/>
              </a:rPr>
              <a:t>ya tahsis edilmiş ISBN grubundan olmalıdır.</a:t>
            </a:r>
            <a:r>
              <a:rPr lang="tr-TR" altLang="tr-TR" sz="1600" b="1" dirty="0">
                <a:solidFill>
                  <a:schemeClr val="tx1"/>
                </a:solidFill>
                <a:latin typeface="Cambria" panose="02040503050406030204" pitchFamily="18" charset="0"/>
                <a:ea typeface="Cambria" panose="02040503050406030204" pitchFamily="18" charset="0"/>
              </a:rPr>
              <a:t> Veri tabanında kayıtlı markanın; kapak, iç kapak ve arka kapaktaki marka ile aynı olmaması durumunda</a:t>
            </a:r>
            <a:r>
              <a:rPr lang="tr-TR" altLang="tr-TR" sz="1600" dirty="0">
                <a:solidFill>
                  <a:schemeClr val="tx1"/>
                </a:solidFill>
                <a:latin typeface="Cambria" panose="02040503050406030204" pitchFamily="18" charset="0"/>
                <a:ea typeface="Cambria" panose="02040503050406030204" pitchFamily="18" charset="0"/>
              </a:rPr>
              <a:t> </a:t>
            </a:r>
            <a:r>
              <a:rPr lang="tr-TR" altLang="tr-TR" sz="1600" b="1" dirty="0">
                <a:solidFill>
                  <a:srgbClr val="FF0000"/>
                </a:solidFill>
                <a:latin typeface="Cambria" panose="02040503050406030204" pitchFamily="18" charset="0"/>
                <a:ea typeface="Cambria" panose="02040503050406030204" pitchFamily="18" charset="0"/>
              </a:rPr>
              <a:t>ISBN Hatası </a:t>
            </a:r>
            <a:r>
              <a:rPr lang="tr-TR" altLang="tr-TR" sz="1600" b="1" dirty="0">
                <a:solidFill>
                  <a:schemeClr val="tx1"/>
                </a:solidFill>
                <a:latin typeface="Cambria" panose="02040503050406030204" pitchFamily="18" charset="0"/>
                <a:ea typeface="Cambria" panose="02040503050406030204" pitchFamily="18" charset="0"/>
              </a:rPr>
              <a:t>olarak belirlenerek  </a:t>
            </a:r>
            <a:r>
              <a:rPr lang="tr-TR" altLang="tr-TR" sz="1600" b="1" dirty="0">
                <a:solidFill>
                  <a:srgbClr val="FF0000"/>
                </a:solidFill>
                <a:latin typeface="Cambria" panose="02040503050406030204" pitchFamily="18" charset="0"/>
                <a:ea typeface="Cambria" panose="02040503050406030204" pitchFamily="18" charset="0"/>
              </a:rPr>
              <a:t>Yayın Seçme Kurulu</a:t>
            </a:r>
            <a:r>
              <a:rPr lang="tr-TR" altLang="tr-TR" sz="1600" b="1" dirty="0">
                <a:solidFill>
                  <a:schemeClr val="tx1"/>
                </a:solidFill>
                <a:latin typeface="Cambria" panose="02040503050406030204" pitchFamily="18" charset="0"/>
                <a:ea typeface="Cambria" panose="02040503050406030204" pitchFamily="18" charset="0"/>
              </a:rPr>
              <a:t>’na sunulacak listeye alınmamaktadır.</a:t>
            </a:r>
            <a:endParaRPr lang="tr-TR" altLang="tr-TR" sz="1600" dirty="0">
              <a:solidFill>
                <a:schemeClr val="tx1"/>
              </a:solidFill>
              <a:latin typeface="Cambria" panose="02040503050406030204" pitchFamily="18" charset="0"/>
              <a:ea typeface="Cambria" panose="02040503050406030204" pitchFamily="18" charset="0"/>
            </a:endParaRPr>
          </a:p>
          <a:p>
            <a:pPr marL="0" indent="0" algn="just">
              <a:buNone/>
            </a:pPr>
            <a:endParaRPr lang="tr-TR" altLang="tr-TR" sz="1600" b="1" dirty="0">
              <a:solidFill>
                <a:schemeClr val="tx1"/>
              </a:solidFill>
              <a:latin typeface="Cambria" panose="02040503050406030204" pitchFamily="18" charset="0"/>
              <a:ea typeface="Cambria" panose="02040503050406030204" pitchFamily="18" charset="0"/>
            </a:endParaRPr>
          </a:p>
          <a:p>
            <a:pPr marL="0" indent="0" algn="just">
              <a:buNone/>
            </a:pPr>
            <a:endParaRPr lang="tr-TR" altLang="tr-TR" sz="1600" dirty="0">
              <a:solidFill>
                <a:schemeClr val="tx1"/>
              </a:solidFill>
              <a:latin typeface="Cambria" panose="02040503050406030204" pitchFamily="18" charset="0"/>
              <a:ea typeface="Cambria" panose="02040503050406030204" pitchFamily="18" charset="0"/>
            </a:endParaRPr>
          </a:p>
          <a:p>
            <a:pPr marL="0" indent="0">
              <a:buNone/>
            </a:pPr>
            <a:endParaRPr 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Marka ve Yayınevi Hukuki Adı</a:t>
            </a:r>
          </a:p>
        </p:txBody>
      </p:sp>
      <p:pic>
        <p:nvPicPr>
          <p:cNvPr id="10" name="Resim 9">
            <a:extLst>
              <a:ext uri="{FF2B5EF4-FFF2-40B4-BE49-F238E27FC236}">
                <a16:creationId xmlns:a16="http://schemas.microsoft.com/office/drawing/2014/main" id="{F4D25649-1985-4ABB-9C7F-FCDB3E3C98B3}"/>
              </a:ext>
            </a:extLst>
          </p:cNvPr>
          <p:cNvPicPr>
            <a:picLocks noChangeAspect="1"/>
          </p:cNvPicPr>
          <p:nvPr/>
        </p:nvPicPr>
        <p:blipFill>
          <a:blip r:embed="rId2"/>
          <a:stretch>
            <a:fillRect/>
          </a:stretch>
        </p:blipFill>
        <p:spPr>
          <a:xfrm>
            <a:off x="2286134" y="3129750"/>
            <a:ext cx="2539844" cy="3228716"/>
          </a:xfrm>
          <a:prstGeom prst="rect">
            <a:avLst/>
          </a:prstGeom>
        </p:spPr>
      </p:pic>
      <p:pic>
        <p:nvPicPr>
          <p:cNvPr id="11" name="Resim 10">
            <a:extLst>
              <a:ext uri="{FF2B5EF4-FFF2-40B4-BE49-F238E27FC236}">
                <a16:creationId xmlns:a16="http://schemas.microsoft.com/office/drawing/2014/main" id="{1444E95F-B727-4B1E-A58E-02E8DCD64BEE}"/>
              </a:ext>
            </a:extLst>
          </p:cNvPr>
          <p:cNvPicPr>
            <a:picLocks noChangeAspect="1"/>
          </p:cNvPicPr>
          <p:nvPr/>
        </p:nvPicPr>
        <p:blipFill rotWithShape="1">
          <a:blip r:embed="rId3"/>
          <a:srcRect l="12501" t="8525" r="6504" b="3996"/>
          <a:stretch/>
        </p:blipFill>
        <p:spPr>
          <a:xfrm>
            <a:off x="5063066" y="3129749"/>
            <a:ext cx="6141474" cy="3228717"/>
          </a:xfrm>
          <a:prstGeom prst="rect">
            <a:avLst/>
          </a:prstGeom>
        </p:spPr>
      </p:pic>
      <p:sp>
        <p:nvSpPr>
          <p:cNvPr id="12" name="Dikdörtgen 11">
            <a:extLst>
              <a:ext uri="{FF2B5EF4-FFF2-40B4-BE49-F238E27FC236}">
                <a16:creationId xmlns:a16="http://schemas.microsoft.com/office/drawing/2014/main" id="{5C59E401-4279-4B10-9E1C-9B32B094700E}"/>
              </a:ext>
            </a:extLst>
          </p:cNvPr>
          <p:cNvSpPr/>
          <p:nvPr/>
        </p:nvSpPr>
        <p:spPr>
          <a:xfrm>
            <a:off x="3253130" y="5894868"/>
            <a:ext cx="605852" cy="4635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pic>
        <p:nvPicPr>
          <p:cNvPr id="13" name="Resim 12">
            <a:extLst>
              <a:ext uri="{FF2B5EF4-FFF2-40B4-BE49-F238E27FC236}">
                <a16:creationId xmlns:a16="http://schemas.microsoft.com/office/drawing/2014/main" id="{32D4F820-5C92-42AC-B7C2-559C91622F6B}"/>
              </a:ext>
            </a:extLst>
          </p:cNvPr>
          <p:cNvPicPr>
            <a:picLocks noChangeAspect="1"/>
          </p:cNvPicPr>
          <p:nvPr/>
        </p:nvPicPr>
        <p:blipFill>
          <a:blip r:embed="rId4"/>
          <a:stretch>
            <a:fillRect/>
          </a:stretch>
        </p:blipFill>
        <p:spPr>
          <a:xfrm>
            <a:off x="6219151" y="6084122"/>
            <a:ext cx="2823249" cy="274344"/>
          </a:xfrm>
          <a:prstGeom prst="rect">
            <a:avLst/>
          </a:prstGeom>
        </p:spPr>
      </p:pic>
      <p:pic>
        <p:nvPicPr>
          <p:cNvPr id="14" name="Resim 13">
            <a:extLst>
              <a:ext uri="{FF2B5EF4-FFF2-40B4-BE49-F238E27FC236}">
                <a16:creationId xmlns:a16="http://schemas.microsoft.com/office/drawing/2014/main" id="{1B71B238-4E30-4D6C-95BF-4B01E6556B0E}"/>
              </a:ext>
            </a:extLst>
          </p:cNvPr>
          <p:cNvPicPr>
            <a:picLocks noChangeAspect="1"/>
          </p:cNvPicPr>
          <p:nvPr/>
        </p:nvPicPr>
        <p:blipFill>
          <a:blip r:embed="rId5"/>
          <a:stretch>
            <a:fillRect/>
          </a:stretch>
        </p:blipFill>
        <p:spPr>
          <a:xfrm>
            <a:off x="3028706" y="6358466"/>
            <a:ext cx="1054699" cy="499915"/>
          </a:xfrm>
          <a:prstGeom prst="rect">
            <a:avLst/>
          </a:prstGeom>
        </p:spPr>
      </p:pic>
      <p:sp>
        <p:nvSpPr>
          <p:cNvPr id="15" name="Metin kutusu 14">
            <a:extLst>
              <a:ext uri="{FF2B5EF4-FFF2-40B4-BE49-F238E27FC236}">
                <a16:creationId xmlns:a16="http://schemas.microsoft.com/office/drawing/2014/main" id="{6540C9FE-2297-4310-9E29-548CA07B5683}"/>
              </a:ext>
            </a:extLst>
          </p:cNvPr>
          <p:cNvSpPr txBox="1"/>
          <p:nvPr/>
        </p:nvSpPr>
        <p:spPr>
          <a:xfrm>
            <a:off x="7053349" y="6423757"/>
            <a:ext cx="1832425" cy="369332"/>
          </a:xfrm>
          <a:prstGeom prst="rect">
            <a:avLst/>
          </a:prstGeom>
          <a:noFill/>
        </p:spPr>
        <p:txBody>
          <a:bodyPr wrap="none" rtlCol="0">
            <a:spAutoFit/>
          </a:bodyPr>
          <a:lstStyle/>
          <a:p>
            <a:r>
              <a:rPr lang="tr-TR" dirty="0">
                <a:latin typeface="Cambria" panose="02040503050406030204" pitchFamily="18" charset="0"/>
              </a:rPr>
              <a:t>ISBN Veri Tabanı</a:t>
            </a:r>
          </a:p>
        </p:txBody>
      </p:sp>
      <p:sp>
        <p:nvSpPr>
          <p:cNvPr id="16" name="Başlık 12">
            <a:extLst>
              <a:ext uri="{FF2B5EF4-FFF2-40B4-BE49-F238E27FC236}">
                <a16:creationId xmlns:a16="http://schemas.microsoft.com/office/drawing/2014/main" id="{4CC830E5-3294-4FE0-AA58-6E6E3E193565}"/>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177859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926685"/>
          </a:xfrm>
        </p:spPr>
        <p:txBody>
          <a:bodyPr>
            <a:noAutofit/>
          </a:bodyPr>
          <a:lstStyle/>
          <a:p>
            <a:pPr marL="0" indent="0" algn="just">
              <a:buNone/>
            </a:pPr>
            <a:r>
              <a:rPr lang="tr-TR" altLang="tr-TR" sz="1600" dirty="0">
                <a:solidFill>
                  <a:schemeClr val="tx1"/>
                </a:solidFill>
                <a:latin typeface="Cambria" panose="02040503050406030204" pitchFamily="18" charset="0"/>
                <a:ea typeface="Cambria" panose="02040503050406030204" pitchFamily="18" charset="0"/>
              </a:rPr>
              <a:t> Basım Kanunu gereği, basılmış her eserde baskı yılının ve yerinin iç kapakta ya da iç kapak arkasında mutlaka basılı olması gerekmektedir. </a:t>
            </a:r>
          </a:p>
          <a:p>
            <a:pPr marL="0" indent="0" algn="just">
              <a:buNone/>
            </a:pPr>
            <a:r>
              <a:rPr lang="tr-TR" altLang="tr-TR" sz="1600" dirty="0">
                <a:solidFill>
                  <a:schemeClr val="tx1"/>
                </a:solidFill>
                <a:latin typeface="Cambria" panose="02040503050406030204" pitchFamily="18" charset="0"/>
                <a:ea typeface="Cambria" panose="02040503050406030204" pitchFamily="18" charset="0"/>
              </a:rPr>
              <a:t>Satın alınacak kitaplarda da bu bilgilerin belirtilen alanlardan en az birinde basılı olması gerekmektedir. Satın alınması için son 3 (üç) yıl içinde (Örneğin; 2020 yılında alınacak kitaplar için 2018, 2019, 2020 yıllarında) yayınlanmış eserlerin başvurusu yapılabilir. Baskı yılı ile birlikte basım bilgisinin (Örneğin; 1. </a:t>
            </a:r>
            <a:r>
              <a:rPr lang="tr-TR" altLang="tr-TR" sz="1600" dirty="0" err="1">
                <a:solidFill>
                  <a:schemeClr val="tx1"/>
                </a:solidFill>
                <a:latin typeface="Cambria" panose="02040503050406030204" pitchFamily="18" charset="0"/>
                <a:ea typeface="Cambria" panose="02040503050406030204" pitchFamily="18" charset="0"/>
              </a:rPr>
              <a:t>bsm</a:t>
            </a:r>
            <a:r>
              <a:rPr lang="tr-TR" altLang="tr-TR" sz="1600" dirty="0">
                <a:solidFill>
                  <a:schemeClr val="tx1"/>
                </a:solidFill>
                <a:latin typeface="Cambria" panose="02040503050406030204" pitchFamily="18" charset="0"/>
                <a:ea typeface="Cambria" panose="02040503050406030204" pitchFamily="18" charset="0"/>
              </a:rPr>
              <a:t>., 2. </a:t>
            </a:r>
            <a:r>
              <a:rPr lang="tr-TR" altLang="tr-TR" sz="1600" dirty="0" err="1">
                <a:solidFill>
                  <a:schemeClr val="tx1"/>
                </a:solidFill>
                <a:latin typeface="Cambria" panose="02040503050406030204" pitchFamily="18" charset="0"/>
                <a:ea typeface="Cambria" panose="02040503050406030204" pitchFamily="18" charset="0"/>
              </a:rPr>
              <a:t>bsm</a:t>
            </a:r>
            <a:r>
              <a:rPr lang="tr-TR" altLang="tr-TR" sz="1600" dirty="0">
                <a:solidFill>
                  <a:schemeClr val="tx1"/>
                </a:solidFill>
                <a:latin typeface="Cambria" panose="02040503050406030204" pitchFamily="18" charset="0"/>
                <a:ea typeface="Cambria" panose="02040503050406030204" pitchFamily="18" charset="0"/>
              </a:rPr>
              <a:t>., 15. </a:t>
            </a:r>
            <a:r>
              <a:rPr lang="tr-TR" altLang="tr-TR" sz="1600" dirty="0" err="1">
                <a:solidFill>
                  <a:schemeClr val="tx1"/>
                </a:solidFill>
                <a:latin typeface="Cambria" panose="02040503050406030204" pitchFamily="18" charset="0"/>
                <a:ea typeface="Cambria" panose="02040503050406030204" pitchFamily="18" charset="0"/>
              </a:rPr>
              <a:t>bsm</a:t>
            </a:r>
            <a:r>
              <a:rPr lang="tr-TR" altLang="tr-TR" sz="1600" dirty="0">
                <a:solidFill>
                  <a:schemeClr val="tx1"/>
                </a:solidFill>
                <a:latin typeface="Cambria" panose="02040503050406030204" pitchFamily="18" charset="0"/>
                <a:ea typeface="Cambria" panose="02040503050406030204" pitchFamily="18" charset="0"/>
              </a:rPr>
              <a:t>.) de eserde ve ISBN veri tabanında kayıtlı olması gerekmektedir. </a:t>
            </a:r>
            <a:endParaRPr lang="tr-TR" altLang="tr-TR" sz="1600" b="1"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Baskı Yılı ve Basım Bilgisi</a:t>
            </a:r>
          </a:p>
        </p:txBody>
      </p:sp>
      <p:pic>
        <p:nvPicPr>
          <p:cNvPr id="10" name="Resim 9">
            <a:extLst>
              <a:ext uri="{FF2B5EF4-FFF2-40B4-BE49-F238E27FC236}">
                <a16:creationId xmlns:a16="http://schemas.microsoft.com/office/drawing/2014/main" id="{E3B2DFEC-3346-4895-B3ED-D4171966CB27}"/>
              </a:ext>
            </a:extLst>
          </p:cNvPr>
          <p:cNvPicPr>
            <a:picLocks noChangeAspect="1"/>
          </p:cNvPicPr>
          <p:nvPr/>
        </p:nvPicPr>
        <p:blipFill rotWithShape="1">
          <a:blip r:embed="rId2"/>
          <a:srcRect t="5206" b="10178"/>
          <a:stretch/>
        </p:blipFill>
        <p:spPr>
          <a:xfrm>
            <a:off x="1514972" y="3892526"/>
            <a:ext cx="6153058" cy="2583090"/>
          </a:xfrm>
          <a:prstGeom prst="rect">
            <a:avLst/>
          </a:prstGeom>
        </p:spPr>
      </p:pic>
      <p:pic>
        <p:nvPicPr>
          <p:cNvPr id="11" name="Resim 10">
            <a:extLst>
              <a:ext uri="{FF2B5EF4-FFF2-40B4-BE49-F238E27FC236}">
                <a16:creationId xmlns:a16="http://schemas.microsoft.com/office/drawing/2014/main" id="{F0849730-2F01-4510-9B60-D71E2AA62A24}"/>
              </a:ext>
            </a:extLst>
          </p:cNvPr>
          <p:cNvPicPr>
            <a:picLocks noChangeAspect="1"/>
          </p:cNvPicPr>
          <p:nvPr/>
        </p:nvPicPr>
        <p:blipFill rotWithShape="1">
          <a:blip r:embed="rId3"/>
          <a:srcRect t="8579" b="4860"/>
          <a:stretch/>
        </p:blipFill>
        <p:spPr>
          <a:xfrm>
            <a:off x="5003774" y="3892525"/>
            <a:ext cx="5463980" cy="2658534"/>
          </a:xfrm>
          <a:prstGeom prst="rect">
            <a:avLst/>
          </a:prstGeom>
        </p:spPr>
      </p:pic>
      <p:pic>
        <p:nvPicPr>
          <p:cNvPr id="12" name="Resim 11">
            <a:extLst>
              <a:ext uri="{FF2B5EF4-FFF2-40B4-BE49-F238E27FC236}">
                <a16:creationId xmlns:a16="http://schemas.microsoft.com/office/drawing/2014/main" id="{4742033B-A8ED-4AC2-9179-C39EF16D68AE}"/>
              </a:ext>
            </a:extLst>
          </p:cNvPr>
          <p:cNvPicPr>
            <a:picLocks noChangeAspect="1"/>
          </p:cNvPicPr>
          <p:nvPr/>
        </p:nvPicPr>
        <p:blipFill>
          <a:blip r:embed="rId4"/>
          <a:stretch>
            <a:fillRect/>
          </a:stretch>
        </p:blipFill>
        <p:spPr>
          <a:xfrm>
            <a:off x="2579631" y="6410323"/>
            <a:ext cx="1054699" cy="499915"/>
          </a:xfrm>
          <a:prstGeom prst="rect">
            <a:avLst/>
          </a:prstGeom>
        </p:spPr>
      </p:pic>
      <p:sp>
        <p:nvSpPr>
          <p:cNvPr id="18" name="Metin kutusu 17">
            <a:extLst>
              <a:ext uri="{FF2B5EF4-FFF2-40B4-BE49-F238E27FC236}">
                <a16:creationId xmlns:a16="http://schemas.microsoft.com/office/drawing/2014/main" id="{A4584F24-909C-46AC-ABFA-97C068046701}"/>
              </a:ext>
            </a:extLst>
          </p:cNvPr>
          <p:cNvSpPr txBox="1"/>
          <p:nvPr/>
        </p:nvSpPr>
        <p:spPr>
          <a:xfrm>
            <a:off x="6900567" y="6475615"/>
            <a:ext cx="1832425" cy="369332"/>
          </a:xfrm>
          <a:prstGeom prst="rect">
            <a:avLst/>
          </a:prstGeom>
          <a:noFill/>
        </p:spPr>
        <p:txBody>
          <a:bodyPr wrap="none" rtlCol="0">
            <a:spAutoFit/>
          </a:bodyPr>
          <a:lstStyle/>
          <a:p>
            <a:r>
              <a:rPr lang="tr-TR" dirty="0">
                <a:latin typeface="Cambria" panose="02040503050406030204" pitchFamily="18" charset="0"/>
              </a:rPr>
              <a:t>ISBN Veri Tabanı</a:t>
            </a:r>
          </a:p>
        </p:txBody>
      </p:sp>
      <p:sp>
        <p:nvSpPr>
          <p:cNvPr id="19" name="Dikdörtgen 18">
            <a:extLst>
              <a:ext uri="{FF2B5EF4-FFF2-40B4-BE49-F238E27FC236}">
                <a16:creationId xmlns:a16="http://schemas.microsoft.com/office/drawing/2014/main" id="{7668163B-C269-4D65-B0F1-7B509B00650E}"/>
              </a:ext>
            </a:extLst>
          </p:cNvPr>
          <p:cNvSpPr/>
          <p:nvPr/>
        </p:nvSpPr>
        <p:spPr>
          <a:xfrm>
            <a:off x="1582262" y="5451908"/>
            <a:ext cx="1824527" cy="3299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20" name="Dikdörtgen 19">
            <a:extLst>
              <a:ext uri="{FF2B5EF4-FFF2-40B4-BE49-F238E27FC236}">
                <a16:creationId xmlns:a16="http://schemas.microsoft.com/office/drawing/2014/main" id="{7293574A-08F0-4FE1-8AD2-AF004D32E1E0}"/>
              </a:ext>
            </a:extLst>
          </p:cNvPr>
          <p:cNvSpPr/>
          <p:nvPr/>
        </p:nvSpPr>
        <p:spPr>
          <a:xfrm>
            <a:off x="5729732" y="5682163"/>
            <a:ext cx="1824527" cy="3299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Cambria" panose="02040503050406030204" pitchFamily="18" charset="0"/>
            </a:endParaRPr>
          </a:p>
        </p:txBody>
      </p:sp>
      <p:sp>
        <p:nvSpPr>
          <p:cNvPr id="21" name="Başlık 12">
            <a:extLst>
              <a:ext uri="{FF2B5EF4-FFF2-40B4-BE49-F238E27FC236}">
                <a16:creationId xmlns:a16="http://schemas.microsoft.com/office/drawing/2014/main" id="{C3D3C329-1DC7-44D5-B1A1-F8AB93CAC661}"/>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995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926685"/>
          </a:xfrm>
        </p:spPr>
        <p:txBody>
          <a:bodyPr>
            <a:noAutofit/>
          </a:bodyPr>
          <a:lstStyle/>
          <a:p>
            <a:pPr marL="0" indent="0" algn="just">
              <a:buNone/>
            </a:pPr>
            <a:r>
              <a:rPr lang="tr-TR" altLang="tr-TR" sz="1600" dirty="0">
                <a:solidFill>
                  <a:schemeClr val="tx1"/>
                </a:solidFill>
                <a:latin typeface="Cambria" panose="02040503050406030204" pitchFamily="18" charset="0"/>
                <a:ea typeface="Cambria" panose="02040503050406030204" pitchFamily="18" charset="0"/>
              </a:rPr>
              <a:t> Bazı yayınlarda, basılmış olan baskı tarihi ve basım bilgileri, ISBN veri tabanına işlenmediği için baskı tarihi ve </a:t>
            </a:r>
            <a:r>
              <a:rPr lang="tr-TR" altLang="tr-TR" sz="1600" dirty="0">
                <a:solidFill>
                  <a:srgbClr val="FF0000"/>
                </a:solidFill>
                <a:latin typeface="Cambria" panose="02040503050406030204" pitchFamily="18" charset="0"/>
                <a:ea typeface="Cambria" panose="02040503050406030204" pitchFamily="18" charset="0"/>
              </a:rPr>
              <a:t>Basım Bilgisi Hatası </a:t>
            </a:r>
            <a:r>
              <a:rPr lang="tr-TR" altLang="tr-TR" sz="1600" dirty="0">
                <a:solidFill>
                  <a:schemeClr val="tx1"/>
                </a:solidFill>
                <a:latin typeface="Cambria" panose="02040503050406030204" pitchFamily="18" charset="0"/>
                <a:ea typeface="Cambria" panose="02040503050406030204" pitchFamily="18" charset="0"/>
              </a:rPr>
              <a:t>olarak kaydedilir ve </a:t>
            </a:r>
            <a:r>
              <a:rPr lang="tr-TR" altLang="tr-TR" sz="1600" b="1" dirty="0">
                <a:solidFill>
                  <a:srgbClr val="FF0000"/>
                </a:solidFill>
                <a:latin typeface="Cambria" panose="02040503050406030204" pitchFamily="18" charset="0"/>
                <a:ea typeface="Cambria" panose="02040503050406030204" pitchFamily="18" charset="0"/>
              </a:rPr>
              <a:t>Yayın Seçme Kurulu</a:t>
            </a:r>
            <a:r>
              <a:rPr lang="tr-TR" altLang="tr-TR" sz="1600" dirty="0">
                <a:solidFill>
                  <a:schemeClr val="tx1"/>
                </a:solidFill>
                <a:latin typeface="Cambria" panose="02040503050406030204" pitchFamily="18" charset="0"/>
                <a:ea typeface="Cambria" panose="02040503050406030204" pitchFamily="18" charset="0"/>
              </a:rPr>
              <a:t>’na</a:t>
            </a:r>
            <a:r>
              <a:rPr lang="tr-TR" altLang="tr-TR" sz="1600" b="1" dirty="0">
                <a:solidFill>
                  <a:schemeClr val="tx1"/>
                </a:solidFill>
                <a:latin typeface="Cambria" panose="02040503050406030204" pitchFamily="18" charset="0"/>
                <a:ea typeface="Cambria" panose="02040503050406030204" pitchFamily="18" charset="0"/>
              </a:rPr>
              <a:t> </a:t>
            </a:r>
            <a:r>
              <a:rPr lang="tr-TR" altLang="tr-TR" sz="1600" dirty="0">
                <a:solidFill>
                  <a:schemeClr val="tx1"/>
                </a:solidFill>
                <a:latin typeface="Cambria" panose="02040503050406030204" pitchFamily="18" charset="0"/>
                <a:ea typeface="Cambria" panose="02040503050406030204" pitchFamily="18" charset="0"/>
              </a:rPr>
              <a:t>sunulacak listeye </a:t>
            </a:r>
            <a:r>
              <a:rPr lang="tr-TR" altLang="tr-TR" sz="1600" b="1" dirty="0">
                <a:solidFill>
                  <a:schemeClr val="tx1"/>
                </a:solidFill>
                <a:latin typeface="Cambria" panose="02040503050406030204" pitchFamily="18" charset="0"/>
                <a:ea typeface="Cambria" panose="02040503050406030204" pitchFamily="18" charset="0"/>
              </a:rPr>
              <a:t>alınmaz.</a:t>
            </a:r>
            <a:endParaRPr lang="tr-TR" alt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Baskı Yılı ve Basım Bilgisi</a:t>
            </a:r>
          </a:p>
        </p:txBody>
      </p:sp>
      <p:pic>
        <p:nvPicPr>
          <p:cNvPr id="10" name="Resim 9">
            <a:extLst>
              <a:ext uri="{FF2B5EF4-FFF2-40B4-BE49-F238E27FC236}">
                <a16:creationId xmlns:a16="http://schemas.microsoft.com/office/drawing/2014/main" id="{51EE29A5-874B-4B8F-8D54-D7D4167E2A43}"/>
              </a:ext>
            </a:extLst>
          </p:cNvPr>
          <p:cNvPicPr>
            <a:picLocks noChangeAspect="1"/>
          </p:cNvPicPr>
          <p:nvPr/>
        </p:nvPicPr>
        <p:blipFill>
          <a:blip r:embed="rId2"/>
          <a:stretch>
            <a:fillRect/>
          </a:stretch>
        </p:blipFill>
        <p:spPr>
          <a:xfrm>
            <a:off x="2040371" y="2844736"/>
            <a:ext cx="4055629" cy="3384348"/>
          </a:xfrm>
          <a:prstGeom prst="rect">
            <a:avLst/>
          </a:prstGeom>
        </p:spPr>
      </p:pic>
      <p:pic>
        <p:nvPicPr>
          <p:cNvPr id="11" name="Resim 10">
            <a:extLst>
              <a:ext uri="{FF2B5EF4-FFF2-40B4-BE49-F238E27FC236}">
                <a16:creationId xmlns:a16="http://schemas.microsoft.com/office/drawing/2014/main" id="{DD008B2A-788F-488F-ADB7-8B162E36BDF1}"/>
              </a:ext>
            </a:extLst>
          </p:cNvPr>
          <p:cNvPicPr>
            <a:picLocks noChangeAspect="1"/>
          </p:cNvPicPr>
          <p:nvPr/>
        </p:nvPicPr>
        <p:blipFill rotWithShape="1">
          <a:blip r:embed="rId3"/>
          <a:srcRect t="8422" r="-1276" b="4687"/>
          <a:stretch/>
        </p:blipFill>
        <p:spPr>
          <a:xfrm>
            <a:off x="6096000" y="2844736"/>
            <a:ext cx="5731702" cy="3384348"/>
          </a:xfrm>
          <a:prstGeom prst="rect">
            <a:avLst/>
          </a:prstGeom>
        </p:spPr>
      </p:pic>
      <p:pic>
        <p:nvPicPr>
          <p:cNvPr id="12" name="Resim 11">
            <a:extLst>
              <a:ext uri="{FF2B5EF4-FFF2-40B4-BE49-F238E27FC236}">
                <a16:creationId xmlns:a16="http://schemas.microsoft.com/office/drawing/2014/main" id="{2789782B-0943-41EA-82BD-00C69CE2A324}"/>
              </a:ext>
            </a:extLst>
          </p:cNvPr>
          <p:cNvPicPr>
            <a:picLocks noChangeAspect="1"/>
          </p:cNvPicPr>
          <p:nvPr/>
        </p:nvPicPr>
        <p:blipFill>
          <a:blip r:embed="rId4"/>
          <a:stretch>
            <a:fillRect/>
          </a:stretch>
        </p:blipFill>
        <p:spPr>
          <a:xfrm>
            <a:off x="3278617" y="3525992"/>
            <a:ext cx="1835055" cy="297819"/>
          </a:xfrm>
          <a:prstGeom prst="rect">
            <a:avLst/>
          </a:prstGeom>
        </p:spPr>
      </p:pic>
      <p:pic>
        <p:nvPicPr>
          <p:cNvPr id="13" name="Resim 12">
            <a:extLst>
              <a:ext uri="{FF2B5EF4-FFF2-40B4-BE49-F238E27FC236}">
                <a16:creationId xmlns:a16="http://schemas.microsoft.com/office/drawing/2014/main" id="{ADD5EBC1-87AE-4E7D-BDC9-FEAE3325D32F}"/>
              </a:ext>
            </a:extLst>
          </p:cNvPr>
          <p:cNvPicPr>
            <a:picLocks noChangeAspect="1"/>
          </p:cNvPicPr>
          <p:nvPr/>
        </p:nvPicPr>
        <p:blipFill>
          <a:blip r:embed="rId5"/>
          <a:stretch>
            <a:fillRect/>
          </a:stretch>
        </p:blipFill>
        <p:spPr>
          <a:xfrm>
            <a:off x="6729547" y="5088467"/>
            <a:ext cx="2060724" cy="570662"/>
          </a:xfrm>
          <a:prstGeom prst="rect">
            <a:avLst/>
          </a:prstGeom>
        </p:spPr>
      </p:pic>
      <p:pic>
        <p:nvPicPr>
          <p:cNvPr id="18" name="Resim 17">
            <a:extLst>
              <a:ext uri="{FF2B5EF4-FFF2-40B4-BE49-F238E27FC236}">
                <a16:creationId xmlns:a16="http://schemas.microsoft.com/office/drawing/2014/main" id="{020EF531-9E6B-44F1-920D-9E81EC639B2D}"/>
              </a:ext>
            </a:extLst>
          </p:cNvPr>
          <p:cNvPicPr>
            <a:picLocks noChangeAspect="1"/>
          </p:cNvPicPr>
          <p:nvPr/>
        </p:nvPicPr>
        <p:blipFill>
          <a:blip r:embed="rId6"/>
          <a:stretch>
            <a:fillRect/>
          </a:stretch>
        </p:blipFill>
        <p:spPr>
          <a:xfrm>
            <a:off x="3540835" y="6237500"/>
            <a:ext cx="1054699" cy="499915"/>
          </a:xfrm>
          <a:prstGeom prst="rect">
            <a:avLst/>
          </a:prstGeom>
        </p:spPr>
      </p:pic>
      <p:sp>
        <p:nvSpPr>
          <p:cNvPr id="19" name="Metin kutusu 18">
            <a:extLst>
              <a:ext uri="{FF2B5EF4-FFF2-40B4-BE49-F238E27FC236}">
                <a16:creationId xmlns:a16="http://schemas.microsoft.com/office/drawing/2014/main" id="{D9FDA86A-5E08-4D9F-B908-2ABAC5774E46}"/>
              </a:ext>
            </a:extLst>
          </p:cNvPr>
          <p:cNvSpPr txBox="1"/>
          <p:nvPr/>
        </p:nvSpPr>
        <p:spPr>
          <a:xfrm>
            <a:off x="8027015" y="6237500"/>
            <a:ext cx="1792735" cy="369332"/>
          </a:xfrm>
          <a:prstGeom prst="rect">
            <a:avLst/>
          </a:prstGeom>
          <a:noFill/>
        </p:spPr>
        <p:txBody>
          <a:bodyPr wrap="none" rtlCol="0">
            <a:spAutoFit/>
          </a:bodyPr>
          <a:lstStyle/>
          <a:p>
            <a:r>
              <a:rPr lang="tr-TR" dirty="0">
                <a:latin typeface="Cambria" panose="02040503050406030204" pitchFamily="18" charset="0"/>
              </a:rPr>
              <a:t>ISBN Veri tabanı</a:t>
            </a:r>
          </a:p>
        </p:txBody>
      </p:sp>
      <p:sp>
        <p:nvSpPr>
          <p:cNvPr id="20" name="Başlık 12">
            <a:extLst>
              <a:ext uri="{FF2B5EF4-FFF2-40B4-BE49-F238E27FC236}">
                <a16:creationId xmlns:a16="http://schemas.microsoft.com/office/drawing/2014/main" id="{24AAA92A-38CE-40BB-9772-62C3D990C42C}"/>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1784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926685"/>
          </a:xfrm>
        </p:spPr>
        <p:txBody>
          <a:bodyPr>
            <a:noAutofit/>
          </a:bodyPr>
          <a:lstStyle/>
          <a:p>
            <a:pPr marL="0" indent="0" algn="just">
              <a:buNone/>
            </a:pPr>
            <a:r>
              <a:rPr lang="tr-TR" altLang="tr-TR" sz="1600" dirty="0">
                <a:solidFill>
                  <a:schemeClr val="tx1"/>
                </a:solidFill>
                <a:latin typeface="Cambria" panose="02040503050406030204" pitchFamily="18" charset="0"/>
                <a:ea typeface="Cambria" panose="02040503050406030204" pitchFamily="18" charset="0"/>
              </a:rPr>
              <a:t> Satın alma ve mali işlemler,  ISBN veri tabanında kayıtlı verilere göre yapılmaktadır. Yayın Seçme Kurulunca satın alınmasına karar verilmiş olan yayınların teslim alımında da YSK tarafından karar verilen kayıtlara uygunluk aranmaktadır. Örneğin; YSK bir eserin 2019 tarih ve 3. basımının satın alınmasına karar vermiş ise teslimde de bu uygunluklar aranmaktadır. Ayrıca, dağıtılan kütüphanelerde yapılan bibliyografik ve okuyucuya sunum işlemleri de satın alınmasına karar verilen yayının ISBN verilerine göre yapılmaktadır.</a:t>
            </a: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Baskı Yılı ve Basım Bilgisi</a:t>
            </a:r>
          </a:p>
        </p:txBody>
      </p:sp>
      <p:pic>
        <p:nvPicPr>
          <p:cNvPr id="10" name="Resim 9">
            <a:extLst>
              <a:ext uri="{FF2B5EF4-FFF2-40B4-BE49-F238E27FC236}">
                <a16:creationId xmlns:a16="http://schemas.microsoft.com/office/drawing/2014/main" id="{E48367D9-F3EF-4EB3-9CEE-C445041D01A7}"/>
              </a:ext>
            </a:extLst>
          </p:cNvPr>
          <p:cNvPicPr>
            <a:picLocks noChangeAspect="1"/>
          </p:cNvPicPr>
          <p:nvPr/>
        </p:nvPicPr>
        <p:blipFill>
          <a:blip r:embed="rId2"/>
          <a:stretch>
            <a:fillRect/>
          </a:stretch>
        </p:blipFill>
        <p:spPr>
          <a:xfrm>
            <a:off x="2134155" y="3543376"/>
            <a:ext cx="3141058" cy="2720167"/>
          </a:xfrm>
          <a:prstGeom prst="rect">
            <a:avLst/>
          </a:prstGeom>
        </p:spPr>
      </p:pic>
      <p:pic>
        <p:nvPicPr>
          <p:cNvPr id="11" name="Resim 10">
            <a:extLst>
              <a:ext uri="{FF2B5EF4-FFF2-40B4-BE49-F238E27FC236}">
                <a16:creationId xmlns:a16="http://schemas.microsoft.com/office/drawing/2014/main" id="{DB82BDFE-A51A-4BCD-8C75-DB170359926E}"/>
              </a:ext>
            </a:extLst>
          </p:cNvPr>
          <p:cNvPicPr>
            <a:picLocks noChangeAspect="1"/>
          </p:cNvPicPr>
          <p:nvPr/>
        </p:nvPicPr>
        <p:blipFill rotWithShape="1">
          <a:blip r:embed="rId3"/>
          <a:srcRect l="13083" t="9800" r="6814" b="3981"/>
          <a:stretch/>
        </p:blipFill>
        <p:spPr>
          <a:xfrm>
            <a:off x="5452532" y="3543376"/>
            <a:ext cx="5223935" cy="2815232"/>
          </a:xfrm>
          <a:prstGeom prst="rect">
            <a:avLst/>
          </a:prstGeom>
        </p:spPr>
      </p:pic>
      <p:pic>
        <p:nvPicPr>
          <p:cNvPr id="12" name="Resim 11">
            <a:extLst>
              <a:ext uri="{FF2B5EF4-FFF2-40B4-BE49-F238E27FC236}">
                <a16:creationId xmlns:a16="http://schemas.microsoft.com/office/drawing/2014/main" id="{824FC7C6-3A92-42F1-BBD1-CBD075C56EDD}"/>
              </a:ext>
            </a:extLst>
          </p:cNvPr>
          <p:cNvPicPr>
            <a:picLocks noChangeAspect="1"/>
          </p:cNvPicPr>
          <p:nvPr/>
        </p:nvPicPr>
        <p:blipFill>
          <a:blip r:embed="rId4"/>
          <a:stretch>
            <a:fillRect/>
          </a:stretch>
        </p:blipFill>
        <p:spPr>
          <a:xfrm>
            <a:off x="2787156" y="4086199"/>
            <a:ext cx="1835055" cy="540328"/>
          </a:xfrm>
          <a:prstGeom prst="rect">
            <a:avLst/>
          </a:prstGeom>
        </p:spPr>
      </p:pic>
      <p:pic>
        <p:nvPicPr>
          <p:cNvPr id="13" name="Resim 12">
            <a:extLst>
              <a:ext uri="{FF2B5EF4-FFF2-40B4-BE49-F238E27FC236}">
                <a16:creationId xmlns:a16="http://schemas.microsoft.com/office/drawing/2014/main" id="{2062473A-081F-4EFB-A4C0-1418EE0B265A}"/>
              </a:ext>
            </a:extLst>
          </p:cNvPr>
          <p:cNvPicPr>
            <a:picLocks noChangeAspect="1"/>
          </p:cNvPicPr>
          <p:nvPr/>
        </p:nvPicPr>
        <p:blipFill>
          <a:blip r:embed="rId5"/>
          <a:stretch>
            <a:fillRect/>
          </a:stretch>
        </p:blipFill>
        <p:spPr>
          <a:xfrm>
            <a:off x="5770354" y="5187459"/>
            <a:ext cx="1585097" cy="438950"/>
          </a:xfrm>
          <a:prstGeom prst="rect">
            <a:avLst/>
          </a:prstGeom>
        </p:spPr>
      </p:pic>
      <p:pic>
        <p:nvPicPr>
          <p:cNvPr id="18" name="Resim 17">
            <a:extLst>
              <a:ext uri="{FF2B5EF4-FFF2-40B4-BE49-F238E27FC236}">
                <a16:creationId xmlns:a16="http://schemas.microsoft.com/office/drawing/2014/main" id="{BA72206D-AEAE-412E-BE13-8DE22A52130A}"/>
              </a:ext>
            </a:extLst>
          </p:cNvPr>
          <p:cNvPicPr>
            <a:picLocks noChangeAspect="1"/>
          </p:cNvPicPr>
          <p:nvPr/>
        </p:nvPicPr>
        <p:blipFill>
          <a:blip r:embed="rId6"/>
          <a:stretch>
            <a:fillRect/>
          </a:stretch>
        </p:blipFill>
        <p:spPr>
          <a:xfrm>
            <a:off x="3053758" y="6296599"/>
            <a:ext cx="1054699" cy="499915"/>
          </a:xfrm>
          <a:prstGeom prst="rect">
            <a:avLst/>
          </a:prstGeom>
        </p:spPr>
      </p:pic>
      <p:sp>
        <p:nvSpPr>
          <p:cNvPr id="19" name="Metin kutusu 18">
            <a:extLst>
              <a:ext uri="{FF2B5EF4-FFF2-40B4-BE49-F238E27FC236}">
                <a16:creationId xmlns:a16="http://schemas.microsoft.com/office/drawing/2014/main" id="{89E27D99-B420-474D-A988-D1276472BF59}"/>
              </a:ext>
            </a:extLst>
          </p:cNvPr>
          <p:cNvSpPr txBox="1"/>
          <p:nvPr/>
        </p:nvSpPr>
        <p:spPr>
          <a:xfrm>
            <a:off x="7347678" y="6361890"/>
            <a:ext cx="1832425" cy="369332"/>
          </a:xfrm>
          <a:prstGeom prst="rect">
            <a:avLst/>
          </a:prstGeom>
          <a:noFill/>
        </p:spPr>
        <p:txBody>
          <a:bodyPr wrap="none" rtlCol="0">
            <a:spAutoFit/>
          </a:bodyPr>
          <a:lstStyle/>
          <a:p>
            <a:r>
              <a:rPr lang="tr-TR" dirty="0">
                <a:latin typeface="Cambria" panose="02040503050406030204" pitchFamily="18" charset="0"/>
              </a:rPr>
              <a:t>ISBN Veri Tabanı</a:t>
            </a:r>
          </a:p>
        </p:txBody>
      </p:sp>
      <p:sp>
        <p:nvSpPr>
          <p:cNvPr id="20" name="Başlık 12">
            <a:extLst>
              <a:ext uri="{FF2B5EF4-FFF2-40B4-BE49-F238E27FC236}">
                <a16:creationId xmlns:a16="http://schemas.microsoft.com/office/drawing/2014/main" id="{8FCF0546-C78F-426B-BB8C-026C8C011457}"/>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9342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926685"/>
          </a:xfrm>
        </p:spPr>
        <p:txBody>
          <a:bodyPr>
            <a:noAutofit/>
          </a:bodyPr>
          <a:lstStyle/>
          <a:p>
            <a:pPr marL="0" indent="0" algn="just">
              <a:buNone/>
            </a:pPr>
            <a:r>
              <a:rPr lang="tr-TR" altLang="tr-TR" sz="1600" dirty="0">
                <a:solidFill>
                  <a:schemeClr val="tx1"/>
                </a:solidFill>
                <a:latin typeface="Cambria" panose="02040503050406030204" pitchFamily="18" charset="0"/>
                <a:ea typeface="Cambria" panose="02040503050406030204" pitchFamily="18" charset="0"/>
              </a:rPr>
              <a:t> </a:t>
            </a:r>
            <a:r>
              <a:rPr lang="tr-TR" sz="1600" dirty="0">
                <a:solidFill>
                  <a:schemeClr val="tx1"/>
                </a:solidFill>
                <a:latin typeface="Cambria" panose="02040503050406030204" pitchFamily="18" charset="0"/>
                <a:ea typeface="Cambria" panose="02040503050406030204" pitchFamily="18" charset="0"/>
              </a:rPr>
              <a:t>Aynı ISBN ile yeni baskısı yapılan eserlerin, yeni baskı tarihi ve  basım bilgilerini ISBN veri tabanına kaydetmek için, </a:t>
            </a:r>
            <a:r>
              <a:rPr lang="tr-TR" sz="1600" dirty="0">
                <a:solidFill>
                  <a:srgbClr val="0070C0"/>
                </a:solidFill>
                <a:latin typeface="Cambria" panose="02040503050406030204" pitchFamily="18" charset="0"/>
                <a:ea typeface="Cambria" panose="02040503050406030204" pitchFamily="18" charset="0"/>
                <a:hlinkClick r:id="rId2">
                  <a:extLst>
                    <a:ext uri="{A12FA001-AC4F-418D-AE19-62706E023703}">
                      <ahyp:hlinkClr xmlns:ahyp="http://schemas.microsoft.com/office/drawing/2018/hyperlinkcolor" val="tx"/>
                    </a:ext>
                  </a:extLst>
                </a:hlinkClick>
              </a:rPr>
              <a:t>https://ekygm.gov.tr/Home/IsbnIndex</a:t>
            </a:r>
            <a:r>
              <a:rPr lang="tr-TR" sz="1600" dirty="0">
                <a:solidFill>
                  <a:srgbClr val="0070C0"/>
                </a:solidFill>
                <a:latin typeface="Cambria" panose="02040503050406030204" pitchFamily="18" charset="0"/>
                <a:ea typeface="Cambria" panose="02040503050406030204" pitchFamily="18" charset="0"/>
              </a:rPr>
              <a:t> </a:t>
            </a:r>
            <a:r>
              <a:rPr lang="tr-TR" sz="1600" dirty="0">
                <a:solidFill>
                  <a:schemeClr val="tx1"/>
                </a:solidFill>
                <a:latin typeface="Cambria" panose="02040503050406030204" pitchFamily="18" charset="0"/>
                <a:ea typeface="Cambria" panose="02040503050406030204" pitchFamily="18" charset="0"/>
              </a:rPr>
              <a:t>adresinden </a:t>
            </a:r>
            <a:r>
              <a:rPr lang="tr-TR" sz="1600" b="1" dirty="0">
                <a:solidFill>
                  <a:schemeClr val="tx1"/>
                </a:solidFill>
                <a:latin typeface="Cambria" panose="02040503050406030204" pitchFamily="18" charset="0"/>
                <a:ea typeface="Cambria" panose="02040503050406030204" pitchFamily="18" charset="0"/>
              </a:rPr>
              <a:t>ISBN Almış Eserlerim </a:t>
            </a:r>
            <a:r>
              <a:rPr lang="tr-TR" sz="1600" dirty="0">
                <a:solidFill>
                  <a:schemeClr val="tx1"/>
                </a:solidFill>
                <a:latin typeface="Cambria" panose="02040503050406030204" pitchFamily="18" charset="0"/>
                <a:ea typeface="Cambria" panose="02040503050406030204" pitchFamily="18" charset="0"/>
              </a:rPr>
              <a:t>&gt; </a:t>
            </a:r>
            <a:r>
              <a:rPr lang="tr-TR" sz="1600" b="1" dirty="0">
                <a:solidFill>
                  <a:schemeClr val="tx1"/>
                </a:solidFill>
                <a:latin typeface="Cambria" panose="02040503050406030204" pitchFamily="18" charset="0"/>
                <a:ea typeface="Cambria" panose="02040503050406030204" pitchFamily="18" charset="0"/>
              </a:rPr>
              <a:t>İncele</a:t>
            </a:r>
            <a:r>
              <a:rPr lang="tr-TR" sz="1600" dirty="0">
                <a:solidFill>
                  <a:schemeClr val="tx1"/>
                </a:solidFill>
                <a:latin typeface="Cambria" panose="02040503050406030204" pitchFamily="18" charset="0"/>
                <a:ea typeface="Cambria" panose="02040503050406030204" pitchFamily="18" charset="0"/>
              </a:rPr>
              <a:t> &gt; </a:t>
            </a:r>
            <a:r>
              <a:rPr lang="tr-TR" sz="1600" b="1" dirty="0">
                <a:solidFill>
                  <a:schemeClr val="tx1"/>
                </a:solidFill>
                <a:latin typeface="Cambria" panose="02040503050406030204" pitchFamily="18" charset="0"/>
                <a:ea typeface="Cambria" panose="02040503050406030204" pitchFamily="18" charset="0"/>
              </a:rPr>
              <a:t>Basım Sonrası</a:t>
            </a:r>
            <a:r>
              <a:rPr lang="tr-TR" sz="1600" dirty="0">
                <a:solidFill>
                  <a:schemeClr val="tx1"/>
                </a:solidFill>
                <a:latin typeface="Cambria" panose="02040503050406030204" pitchFamily="18" charset="0"/>
                <a:ea typeface="Cambria" panose="02040503050406030204" pitchFamily="18" charset="0"/>
              </a:rPr>
              <a:t> adımları takip edilerek yapılabilir. </a:t>
            </a:r>
            <a:r>
              <a:rPr lang="tr-TR" altLang="tr-TR" sz="1600" dirty="0">
                <a:solidFill>
                  <a:schemeClr val="tx1"/>
                </a:solidFill>
                <a:latin typeface="Cambria" panose="02040503050406030204" pitchFamily="18" charset="0"/>
                <a:ea typeface="Cambria" panose="02040503050406030204" pitchFamily="18" charset="0"/>
              </a:rPr>
              <a:t> </a:t>
            </a:r>
          </a:p>
          <a:p>
            <a:pPr marL="0" indent="0" algn="just">
              <a:buNone/>
            </a:pPr>
            <a:endParaRPr lang="tr-TR" altLang="tr-TR" sz="1600" b="1" dirty="0">
              <a:solidFill>
                <a:schemeClr val="tx1"/>
              </a:solidFill>
              <a:latin typeface="Cambria" panose="02040503050406030204" pitchFamily="18" charset="0"/>
              <a:ea typeface="Cambria" panose="02040503050406030204" pitchFamily="18" charset="0"/>
            </a:endParaRPr>
          </a:p>
          <a:p>
            <a:pPr marL="0" indent="0" algn="just">
              <a:buNone/>
            </a:pPr>
            <a:endParaRPr lang="tr-TR" altLang="tr-TR" sz="1600" dirty="0">
              <a:solidFill>
                <a:schemeClr val="tx1"/>
              </a:solidFill>
              <a:latin typeface="Cambria" panose="02040503050406030204" pitchFamily="18" charset="0"/>
              <a:ea typeface="Cambria" panose="02040503050406030204" pitchFamily="18" charset="0"/>
            </a:endParaRPr>
          </a:p>
          <a:p>
            <a:pPr marL="0" indent="0">
              <a:buNone/>
            </a:pPr>
            <a:endParaRPr 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Baskı Yılı ve Basım Bilgisi</a:t>
            </a:r>
          </a:p>
        </p:txBody>
      </p:sp>
      <p:pic>
        <p:nvPicPr>
          <p:cNvPr id="14" name="Resim 13">
            <a:extLst>
              <a:ext uri="{FF2B5EF4-FFF2-40B4-BE49-F238E27FC236}">
                <a16:creationId xmlns:a16="http://schemas.microsoft.com/office/drawing/2014/main" id="{147B8C3C-A3B8-4E80-8A5A-BA138F724847}"/>
              </a:ext>
            </a:extLst>
          </p:cNvPr>
          <p:cNvPicPr>
            <a:picLocks noChangeAspect="1"/>
          </p:cNvPicPr>
          <p:nvPr/>
        </p:nvPicPr>
        <p:blipFill rotWithShape="1">
          <a:blip r:embed="rId3"/>
          <a:srcRect l="9013" t="9356" r="5119" b="4625"/>
          <a:stretch/>
        </p:blipFill>
        <p:spPr>
          <a:xfrm>
            <a:off x="4731477" y="2965475"/>
            <a:ext cx="6914971" cy="3731657"/>
          </a:xfrm>
          <a:prstGeom prst="rect">
            <a:avLst/>
          </a:prstGeom>
        </p:spPr>
      </p:pic>
      <p:pic>
        <p:nvPicPr>
          <p:cNvPr id="15" name="Resim 14">
            <a:extLst>
              <a:ext uri="{FF2B5EF4-FFF2-40B4-BE49-F238E27FC236}">
                <a16:creationId xmlns:a16="http://schemas.microsoft.com/office/drawing/2014/main" id="{168EB01A-BEC9-49E1-B19B-3F711CDC62E5}"/>
              </a:ext>
            </a:extLst>
          </p:cNvPr>
          <p:cNvPicPr>
            <a:picLocks noChangeAspect="1"/>
          </p:cNvPicPr>
          <p:nvPr/>
        </p:nvPicPr>
        <p:blipFill>
          <a:blip r:embed="rId4"/>
          <a:stretch>
            <a:fillRect/>
          </a:stretch>
        </p:blipFill>
        <p:spPr>
          <a:xfrm>
            <a:off x="5144894" y="5421324"/>
            <a:ext cx="2068706" cy="672633"/>
          </a:xfrm>
          <a:prstGeom prst="rect">
            <a:avLst/>
          </a:prstGeom>
        </p:spPr>
      </p:pic>
      <p:pic>
        <p:nvPicPr>
          <p:cNvPr id="16" name="Resim 15">
            <a:extLst>
              <a:ext uri="{FF2B5EF4-FFF2-40B4-BE49-F238E27FC236}">
                <a16:creationId xmlns:a16="http://schemas.microsoft.com/office/drawing/2014/main" id="{D70067DD-ACB0-412B-B9B9-FAB236DCE955}"/>
              </a:ext>
            </a:extLst>
          </p:cNvPr>
          <p:cNvPicPr>
            <a:picLocks noChangeAspect="1"/>
          </p:cNvPicPr>
          <p:nvPr/>
        </p:nvPicPr>
        <p:blipFill>
          <a:blip r:embed="rId5"/>
          <a:stretch>
            <a:fillRect/>
          </a:stretch>
        </p:blipFill>
        <p:spPr>
          <a:xfrm>
            <a:off x="1750913" y="3129750"/>
            <a:ext cx="2773855" cy="3232368"/>
          </a:xfrm>
          <a:prstGeom prst="rect">
            <a:avLst/>
          </a:prstGeom>
        </p:spPr>
      </p:pic>
      <p:pic>
        <p:nvPicPr>
          <p:cNvPr id="17" name="Resim 16">
            <a:extLst>
              <a:ext uri="{FF2B5EF4-FFF2-40B4-BE49-F238E27FC236}">
                <a16:creationId xmlns:a16="http://schemas.microsoft.com/office/drawing/2014/main" id="{D283FA74-FD73-4FB8-97A5-48DB72AEB730}"/>
              </a:ext>
            </a:extLst>
          </p:cNvPr>
          <p:cNvPicPr>
            <a:picLocks noChangeAspect="1"/>
          </p:cNvPicPr>
          <p:nvPr/>
        </p:nvPicPr>
        <p:blipFill>
          <a:blip r:embed="rId6"/>
          <a:stretch>
            <a:fillRect/>
          </a:stretch>
        </p:blipFill>
        <p:spPr>
          <a:xfrm>
            <a:off x="1918681" y="5757639"/>
            <a:ext cx="2507945" cy="336317"/>
          </a:xfrm>
          <a:prstGeom prst="rect">
            <a:avLst/>
          </a:prstGeom>
        </p:spPr>
      </p:pic>
      <p:sp>
        <p:nvSpPr>
          <p:cNvPr id="18" name="Başlık 12">
            <a:extLst>
              <a:ext uri="{FF2B5EF4-FFF2-40B4-BE49-F238E27FC236}">
                <a16:creationId xmlns:a16="http://schemas.microsoft.com/office/drawing/2014/main" id="{8EAC3037-4184-4334-B44B-52772618D766}"/>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69328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926685"/>
          </a:xfrm>
        </p:spPr>
        <p:txBody>
          <a:bodyPr>
            <a:noAutofit/>
          </a:bodyPr>
          <a:lstStyle/>
          <a:p>
            <a:pPr marL="0" indent="0" algn="just">
              <a:buNone/>
            </a:pPr>
            <a:r>
              <a:rPr lang="tr-TR" sz="1600" dirty="0">
                <a:solidFill>
                  <a:schemeClr val="tx1"/>
                </a:solidFill>
                <a:latin typeface="Cambria" panose="02040503050406030204" pitchFamily="18" charset="0"/>
                <a:ea typeface="Cambria" panose="02040503050406030204" pitchFamily="18" charset="0"/>
              </a:rPr>
              <a:t> Başvuru yapılacak kitaplarda değerlendirme, bulmaca, çizim ve boyama bölümleri olan yayınlar kütüphanelerde bir okuyucunun doldurması durumunda hizmete sunulamamaktadır. Bu nedenle yayınlarda belirtilen ve benzeri konularda ögeler olması durumunda </a:t>
            </a:r>
            <a:r>
              <a:rPr lang="tr-TR" sz="1600" b="1" dirty="0">
                <a:solidFill>
                  <a:srgbClr val="FF0000"/>
                </a:solidFill>
                <a:latin typeface="Cambria" panose="02040503050406030204" pitchFamily="18" charset="0"/>
                <a:ea typeface="Cambria" panose="02040503050406030204" pitchFamily="18" charset="0"/>
              </a:rPr>
              <a:t>Tek Kullanımlık Hata </a:t>
            </a:r>
            <a:r>
              <a:rPr lang="tr-TR" sz="1600" dirty="0">
                <a:solidFill>
                  <a:schemeClr val="tx1"/>
                </a:solidFill>
                <a:latin typeface="Cambria" panose="02040503050406030204" pitchFamily="18" charset="0"/>
                <a:ea typeface="Cambria" panose="02040503050406030204" pitchFamily="18" charset="0"/>
              </a:rPr>
              <a:t>olarak belirlenmekte ve </a:t>
            </a:r>
            <a:r>
              <a:rPr lang="tr-TR" altLang="tr-TR" sz="1600" b="1" dirty="0">
                <a:solidFill>
                  <a:srgbClr val="FF0000"/>
                </a:solidFill>
                <a:latin typeface="Cambria" panose="02040503050406030204" pitchFamily="18" charset="0"/>
                <a:ea typeface="Cambria" panose="02040503050406030204" pitchFamily="18" charset="0"/>
              </a:rPr>
              <a:t>Yayın Seçme Kurulu</a:t>
            </a:r>
            <a:r>
              <a:rPr lang="tr-TR" altLang="tr-TR" sz="1600" dirty="0">
                <a:solidFill>
                  <a:schemeClr val="tx1"/>
                </a:solidFill>
                <a:latin typeface="Cambria" panose="02040503050406030204" pitchFamily="18" charset="0"/>
                <a:ea typeface="Cambria" panose="02040503050406030204" pitchFamily="18" charset="0"/>
              </a:rPr>
              <a:t>’na sunulacak listeye </a:t>
            </a:r>
            <a:r>
              <a:rPr lang="tr-TR" altLang="tr-TR" sz="1600" b="1" dirty="0">
                <a:solidFill>
                  <a:schemeClr val="tx1"/>
                </a:solidFill>
                <a:latin typeface="Cambria" panose="02040503050406030204" pitchFamily="18" charset="0"/>
                <a:ea typeface="Cambria" panose="02040503050406030204" pitchFamily="18" charset="0"/>
              </a:rPr>
              <a:t>alınmamaktadır.</a:t>
            </a:r>
            <a:endParaRPr lang="tr-TR" alt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Tek Kullanımlık Kitaplar</a:t>
            </a:r>
          </a:p>
        </p:txBody>
      </p:sp>
      <p:pic>
        <p:nvPicPr>
          <p:cNvPr id="10" name="Resim 9">
            <a:extLst>
              <a:ext uri="{FF2B5EF4-FFF2-40B4-BE49-F238E27FC236}">
                <a16:creationId xmlns:a16="http://schemas.microsoft.com/office/drawing/2014/main" id="{0C6CBCD9-B1EE-456B-81BA-1A22C6DDD755}"/>
              </a:ext>
            </a:extLst>
          </p:cNvPr>
          <p:cNvPicPr>
            <a:picLocks noChangeAspect="1"/>
          </p:cNvPicPr>
          <p:nvPr/>
        </p:nvPicPr>
        <p:blipFill>
          <a:blip r:embed="rId2"/>
          <a:stretch>
            <a:fillRect/>
          </a:stretch>
        </p:blipFill>
        <p:spPr>
          <a:xfrm>
            <a:off x="1355465" y="3129750"/>
            <a:ext cx="2422130" cy="3388378"/>
          </a:xfrm>
          <a:prstGeom prst="rect">
            <a:avLst/>
          </a:prstGeom>
        </p:spPr>
      </p:pic>
      <p:pic>
        <p:nvPicPr>
          <p:cNvPr id="11" name="Resim 10">
            <a:extLst>
              <a:ext uri="{FF2B5EF4-FFF2-40B4-BE49-F238E27FC236}">
                <a16:creationId xmlns:a16="http://schemas.microsoft.com/office/drawing/2014/main" id="{B3987DD9-B345-408C-9E5A-9A3727236D7F}"/>
              </a:ext>
            </a:extLst>
          </p:cNvPr>
          <p:cNvPicPr>
            <a:picLocks noChangeAspect="1"/>
          </p:cNvPicPr>
          <p:nvPr/>
        </p:nvPicPr>
        <p:blipFill>
          <a:blip r:embed="rId3"/>
          <a:stretch>
            <a:fillRect/>
          </a:stretch>
        </p:blipFill>
        <p:spPr>
          <a:xfrm>
            <a:off x="4024875" y="3129749"/>
            <a:ext cx="4472519" cy="3388379"/>
          </a:xfrm>
          <a:prstGeom prst="rect">
            <a:avLst/>
          </a:prstGeom>
        </p:spPr>
      </p:pic>
      <p:pic>
        <p:nvPicPr>
          <p:cNvPr id="12" name="Resim 11">
            <a:extLst>
              <a:ext uri="{FF2B5EF4-FFF2-40B4-BE49-F238E27FC236}">
                <a16:creationId xmlns:a16="http://schemas.microsoft.com/office/drawing/2014/main" id="{11D61052-1A07-437E-89E8-1E6156B06A7E}"/>
              </a:ext>
            </a:extLst>
          </p:cNvPr>
          <p:cNvPicPr>
            <a:picLocks noChangeAspect="1"/>
          </p:cNvPicPr>
          <p:nvPr/>
        </p:nvPicPr>
        <p:blipFill>
          <a:blip r:embed="rId4"/>
          <a:stretch>
            <a:fillRect/>
          </a:stretch>
        </p:blipFill>
        <p:spPr>
          <a:xfrm>
            <a:off x="8744674" y="3129749"/>
            <a:ext cx="2685326" cy="3388379"/>
          </a:xfrm>
          <a:prstGeom prst="rect">
            <a:avLst/>
          </a:prstGeom>
        </p:spPr>
      </p:pic>
      <p:sp>
        <p:nvSpPr>
          <p:cNvPr id="13" name="Metin kutusu 12">
            <a:extLst>
              <a:ext uri="{FF2B5EF4-FFF2-40B4-BE49-F238E27FC236}">
                <a16:creationId xmlns:a16="http://schemas.microsoft.com/office/drawing/2014/main" id="{EDB122A4-4998-4A4C-A2FF-5331C953CCF7}"/>
              </a:ext>
            </a:extLst>
          </p:cNvPr>
          <p:cNvSpPr txBox="1"/>
          <p:nvPr/>
        </p:nvSpPr>
        <p:spPr>
          <a:xfrm>
            <a:off x="1771440" y="6475615"/>
            <a:ext cx="1666290" cy="369332"/>
          </a:xfrm>
          <a:prstGeom prst="rect">
            <a:avLst/>
          </a:prstGeom>
          <a:noFill/>
        </p:spPr>
        <p:txBody>
          <a:bodyPr wrap="none" rtlCol="0">
            <a:spAutoFit/>
          </a:bodyPr>
          <a:lstStyle/>
          <a:p>
            <a:r>
              <a:rPr lang="tr-TR" dirty="0">
                <a:latin typeface="Cambria" panose="02040503050406030204" pitchFamily="18" charset="0"/>
              </a:rPr>
              <a:t>Değerlendirme</a:t>
            </a:r>
          </a:p>
        </p:txBody>
      </p:sp>
      <p:sp>
        <p:nvSpPr>
          <p:cNvPr id="18" name="Metin kutusu 17">
            <a:extLst>
              <a:ext uri="{FF2B5EF4-FFF2-40B4-BE49-F238E27FC236}">
                <a16:creationId xmlns:a16="http://schemas.microsoft.com/office/drawing/2014/main" id="{ED056153-961D-4C9C-9618-CE811413BF06}"/>
              </a:ext>
            </a:extLst>
          </p:cNvPr>
          <p:cNvSpPr txBox="1"/>
          <p:nvPr/>
        </p:nvSpPr>
        <p:spPr>
          <a:xfrm>
            <a:off x="4574376" y="6472629"/>
            <a:ext cx="1034257" cy="369332"/>
          </a:xfrm>
          <a:prstGeom prst="rect">
            <a:avLst/>
          </a:prstGeom>
          <a:noFill/>
        </p:spPr>
        <p:txBody>
          <a:bodyPr wrap="none" rtlCol="0">
            <a:spAutoFit/>
          </a:bodyPr>
          <a:lstStyle/>
          <a:p>
            <a:r>
              <a:rPr lang="tr-TR" dirty="0">
                <a:latin typeface="Cambria" panose="02040503050406030204" pitchFamily="18" charset="0"/>
              </a:rPr>
              <a:t>Bulmaca</a:t>
            </a:r>
          </a:p>
        </p:txBody>
      </p:sp>
      <p:sp>
        <p:nvSpPr>
          <p:cNvPr id="19" name="Metin kutusu 18">
            <a:extLst>
              <a:ext uri="{FF2B5EF4-FFF2-40B4-BE49-F238E27FC236}">
                <a16:creationId xmlns:a16="http://schemas.microsoft.com/office/drawing/2014/main" id="{EC415FA2-3DE7-4872-8A6F-27231AB798A6}"/>
              </a:ext>
            </a:extLst>
          </p:cNvPr>
          <p:cNvSpPr txBox="1"/>
          <p:nvPr/>
        </p:nvSpPr>
        <p:spPr>
          <a:xfrm>
            <a:off x="6869181" y="6495379"/>
            <a:ext cx="1022844" cy="369332"/>
          </a:xfrm>
          <a:prstGeom prst="rect">
            <a:avLst/>
          </a:prstGeom>
          <a:noFill/>
        </p:spPr>
        <p:txBody>
          <a:bodyPr wrap="none" rtlCol="0">
            <a:spAutoFit/>
          </a:bodyPr>
          <a:lstStyle/>
          <a:p>
            <a:r>
              <a:rPr lang="tr-TR" dirty="0">
                <a:latin typeface="Cambria" panose="02040503050406030204" pitchFamily="18" charset="0"/>
              </a:rPr>
              <a:t>Labirent</a:t>
            </a:r>
          </a:p>
        </p:txBody>
      </p:sp>
      <p:sp>
        <p:nvSpPr>
          <p:cNvPr id="21" name="Metin kutusu 20">
            <a:extLst>
              <a:ext uri="{FF2B5EF4-FFF2-40B4-BE49-F238E27FC236}">
                <a16:creationId xmlns:a16="http://schemas.microsoft.com/office/drawing/2014/main" id="{B46F38E1-0B3F-46FF-8AF3-B557DE71FA1B}"/>
              </a:ext>
            </a:extLst>
          </p:cNvPr>
          <p:cNvSpPr txBox="1"/>
          <p:nvPr/>
        </p:nvSpPr>
        <p:spPr>
          <a:xfrm>
            <a:off x="9619035" y="6472629"/>
            <a:ext cx="973023" cy="369332"/>
          </a:xfrm>
          <a:prstGeom prst="rect">
            <a:avLst/>
          </a:prstGeom>
          <a:noFill/>
        </p:spPr>
        <p:txBody>
          <a:bodyPr wrap="none" rtlCol="0">
            <a:spAutoFit/>
          </a:bodyPr>
          <a:lstStyle/>
          <a:p>
            <a:r>
              <a:rPr lang="tr-TR" dirty="0">
                <a:latin typeface="Cambria" panose="02040503050406030204" pitchFamily="18" charset="0"/>
              </a:rPr>
              <a:t>Boyama</a:t>
            </a:r>
          </a:p>
        </p:txBody>
      </p:sp>
      <p:sp>
        <p:nvSpPr>
          <p:cNvPr id="22" name="Başlık 12">
            <a:extLst>
              <a:ext uri="{FF2B5EF4-FFF2-40B4-BE49-F238E27FC236}">
                <a16:creationId xmlns:a16="http://schemas.microsoft.com/office/drawing/2014/main" id="{207B4DFB-52BD-4267-808E-7F47958B3A36}"/>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197988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926685"/>
          </a:xfrm>
        </p:spPr>
        <p:txBody>
          <a:bodyPr>
            <a:noAutofit/>
          </a:bodyPr>
          <a:lstStyle/>
          <a:p>
            <a:pPr marL="0" indent="0" algn="just">
              <a:buNone/>
            </a:pPr>
            <a:r>
              <a:rPr lang="tr-TR" sz="1600" dirty="0">
                <a:solidFill>
                  <a:schemeClr val="tx1"/>
                </a:solidFill>
                <a:latin typeface="Cambria" panose="02040503050406030204" pitchFamily="18" charset="0"/>
                <a:ea typeface="Cambria" panose="02040503050406030204" pitchFamily="18" charset="0"/>
              </a:rPr>
              <a:t> Ders kitapları, soru bankaları, test kitapları kütüphaneler için satın alınmamaktadır. Bu nedenle belirtilen ve benzeri konularda başvuru olması durumunda </a:t>
            </a:r>
            <a:r>
              <a:rPr lang="tr-TR" sz="1600" b="1" dirty="0">
                <a:solidFill>
                  <a:srgbClr val="FF0000"/>
                </a:solidFill>
                <a:latin typeface="Cambria" panose="02040503050406030204" pitchFamily="18" charset="0"/>
                <a:ea typeface="Cambria" panose="02040503050406030204" pitchFamily="18" charset="0"/>
              </a:rPr>
              <a:t>Ders Kitabı Hatası </a:t>
            </a:r>
            <a:r>
              <a:rPr lang="tr-TR" sz="1600" dirty="0">
                <a:solidFill>
                  <a:schemeClr val="tx1"/>
                </a:solidFill>
                <a:latin typeface="Cambria" panose="02040503050406030204" pitchFamily="18" charset="0"/>
                <a:ea typeface="Cambria" panose="02040503050406030204" pitchFamily="18" charset="0"/>
              </a:rPr>
              <a:t>olarak belirtilerek </a:t>
            </a:r>
            <a:r>
              <a:rPr lang="tr-TR" altLang="tr-TR" sz="1600" b="1" dirty="0">
                <a:solidFill>
                  <a:srgbClr val="FF0000"/>
                </a:solidFill>
                <a:latin typeface="Cambria" panose="02040503050406030204" pitchFamily="18" charset="0"/>
                <a:ea typeface="Cambria" panose="02040503050406030204" pitchFamily="18" charset="0"/>
              </a:rPr>
              <a:t>Yayın Seçme Kurulu</a:t>
            </a:r>
            <a:r>
              <a:rPr lang="tr-TR" altLang="tr-TR" sz="1600" dirty="0">
                <a:solidFill>
                  <a:schemeClr val="tx1"/>
                </a:solidFill>
                <a:latin typeface="Cambria" panose="02040503050406030204" pitchFamily="18" charset="0"/>
                <a:ea typeface="Cambria" panose="02040503050406030204" pitchFamily="18" charset="0"/>
              </a:rPr>
              <a:t>’na sunulacak listeye</a:t>
            </a:r>
            <a:r>
              <a:rPr lang="tr-TR" altLang="tr-TR" sz="1600" b="1" dirty="0">
                <a:solidFill>
                  <a:schemeClr val="tx1"/>
                </a:solidFill>
                <a:latin typeface="Cambria" panose="02040503050406030204" pitchFamily="18" charset="0"/>
                <a:ea typeface="Cambria" panose="02040503050406030204" pitchFamily="18" charset="0"/>
              </a:rPr>
              <a:t> alınmamaktadır.</a:t>
            </a:r>
            <a:endParaRPr lang="tr-TR" alt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Ders Kitapları</a:t>
            </a:r>
          </a:p>
        </p:txBody>
      </p:sp>
      <p:pic>
        <p:nvPicPr>
          <p:cNvPr id="9" name="Resim 8">
            <a:extLst>
              <a:ext uri="{FF2B5EF4-FFF2-40B4-BE49-F238E27FC236}">
                <a16:creationId xmlns:a16="http://schemas.microsoft.com/office/drawing/2014/main" id="{670E2E9B-2752-4DFC-A082-AC53B17FE61C}"/>
              </a:ext>
            </a:extLst>
          </p:cNvPr>
          <p:cNvPicPr>
            <a:picLocks noChangeAspect="1"/>
          </p:cNvPicPr>
          <p:nvPr/>
        </p:nvPicPr>
        <p:blipFill>
          <a:blip r:embed="rId2"/>
          <a:stretch>
            <a:fillRect/>
          </a:stretch>
        </p:blipFill>
        <p:spPr>
          <a:xfrm>
            <a:off x="2087704" y="2965476"/>
            <a:ext cx="8162261" cy="3621590"/>
          </a:xfrm>
          <a:prstGeom prst="rect">
            <a:avLst/>
          </a:prstGeom>
        </p:spPr>
      </p:pic>
      <p:sp>
        <p:nvSpPr>
          <p:cNvPr id="13" name="Başlık 12">
            <a:extLst>
              <a:ext uri="{FF2B5EF4-FFF2-40B4-BE49-F238E27FC236}">
                <a16:creationId xmlns:a16="http://schemas.microsoft.com/office/drawing/2014/main" id="{3A66EEFE-AC2C-40C6-80DC-9B5C3A569CE0}"/>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24962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926685"/>
          </a:xfrm>
        </p:spPr>
        <p:txBody>
          <a:bodyPr>
            <a:noAutofit/>
          </a:bodyPr>
          <a:lstStyle/>
          <a:p>
            <a:pPr marL="0" indent="0" algn="just">
              <a:buNone/>
            </a:pPr>
            <a:r>
              <a:rPr lang="tr-TR" sz="1400" dirty="0">
                <a:solidFill>
                  <a:schemeClr val="tx1"/>
                </a:solidFill>
                <a:latin typeface="Cambria" panose="02040503050406030204" pitchFamily="18" charset="0"/>
                <a:ea typeface="Cambria" panose="02040503050406030204" pitchFamily="18" charset="0"/>
              </a:rPr>
              <a:t> Satın alma başvurusu yapılacak kitapların </a:t>
            </a:r>
            <a:r>
              <a:rPr lang="tr-TR" sz="1400" b="1" i="1" dirty="0">
                <a:solidFill>
                  <a:schemeClr val="tx1"/>
                </a:solidFill>
                <a:latin typeface="Cambria" panose="02040503050406030204" pitchFamily="18" charset="0"/>
                <a:ea typeface="Cambria" panose="02040503050406030204" pitchFamily="18" charset="0"/>
              </a:rPr>
              <a:t>Çoğaltılmış Fikir ve Sanat Eserlerini Derleme Kanunu </a:t>
            </a:r>
            <a:r>
              <a:rPr lang="tr-TR" sz="1400" dirty="0">
                <a:solidFill>
                  <a:schemeClr val="tx1"/>
                </a:solidFill>
                <a:latin typeface="Cambria" panose="02040503050406030204" pitchFamily="18" charset="0"/>
                <a:ea typeface="Cambria" panose="02040503050406030204" pitchFamily="18" charset="0"/>
              </a:rPr>
              <a:t>gereği derleme nüshalarının (her yayından 6 adet) yayıncının bulunduğu şehirdeki İl Halk Kütüphanesi derleme birimine teslim edilmesi gerekmektedir. Sistemde derleme kaydı olmayan yayınların satın alma başvurusu yapılamaz.</a:t>
            </a:r>
            <a:endParaRPr lang="tr-TR" altLang="tr-TR" sz="11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Derleme İşlemleri</a:t>
            </a:r>
          </a:p>
        </p:txBody>
      </p:sp>
      <p:pic>
        <p:nvPicPr>
          <p:cNvPr id="7" name="Resim 6">
            <a:extLst>
              <a:ext uri="{FF2B5EF4-FFF2-40B4-BE49-F238E27FC236}">
                <a16:creationId xmlns:a16="http://schemas.microsoft.com/office/drawing/2014/main" id="{2F780173-83DF-426E-86CC-B4F050D047BA}"/>
              </a:ext>
            </a:extLst>
          </p:cNvPr>
          <p:cNvPicPr>
            <a:picLocks noChangeAspect="1"/>
          </p:cNvPicPr>
          <p:nvPr/>
        </p:nvPicPr>
        <p:blipFill rotWithShape="1">
          <a:blip r:embed="rId2"/>
          <a:srcRect t="-2014"/>
          <a:stretch/>
        </p:blipFill>
        <p:spPr>
          <a:xfrm>
            <a:off x="1689848" y="2887134"/>
            <a:ext cx="9156722" cy="3968306"/>
          </a:xfrm>
          <a:prstGeom prst="rect">
            <a:avLst/>
          </a:prstGeom>
        </p:spPr>
      </p:pic>
      <p:pic>
        <p:nvPicPr>
          <p:cNvPr id="10" name="Resim 9">
            <a:extLst>
              <a:ext uri="{FF2B5EF4-FFF2-40B4-BE49-F238E27FC236}">
                <a16:creationId xmlns:a16="http://schemas.microsoft.com/office/drawing/2014/main" id="{BCF7627E-9760-46BB-AC8D-232BFC1A5535}"/>
              </a:ext>
            </a:extLst>
          </p:cNvPr>
          <p:cNvPicPr>
            <a:picLocks noChangeAspect="1"/>
          </p:cNvPicPr>
          <p:nvPr/>
        </p:nvPicPr>
        <p:blipFill>
          <a:blip r:embed="rId3"/>
          <a:stretch>
            <a:fillRect/>
          </a:stretch>
        </p:blipFill>
        <p:spPr>
          <a:xfrm>
            <a:off x="2504488" y="6358085"/>
            <a:ext cx="1280271" cy="499915"/>
          </a:xfrm>
          <a:prstGeom prst="rect">
            <a:avLst/>
          </a:prstGeom>
        </p:spPr>
      </p:pic>
      <p:pic>
        <p:nvPicPr>
          <p:cNvPr id="11" name="Resim 10">
            <a:extLst>
              <a:ext uri="{FF2B5EF4-FFF2-40B4-BE49-F238E27FC236}">
                <a16:creationId xmlns:a16="http://schemas.microsoft.com/office/drawing/2014/main" id="{5DB6B742-9A43-4E6C-955E-A8FE4F4472C3}"/>
              </a:ext>
            </a:extLst>
          </p:cNvPr>
          <p:cNvPicPr>
            <a:picLocks noChangeAspect="1"/>
          </p:cNvPicPr>
          <p:nvPr/>
        </p:nvPicPr>
        <p:blipFill>
          <a:blip r:embed="rId4"/>
          <a:stretch>
            <a:fillRect/>
          </a:stretch>
        </p:blipFill>
        <p:spPr>
          <a:xfrm>
            <a:off x="5338714" y="6387757"/>
            <a:ext cx="929495" cy="440570"/>
          </a:xfrm>
          <a:prstGeom prst="rect">
            <a:avLst/>
          </a:prstGeom>
        </p:spPr>
      </p:pic>
      <p:sp>
        <p:nvSpPr>
          <p:cNvPr id="12" name="Başlık 12">
            <a:extLst>
              <a:ext uri="{FF2B5EF4-FFF2-40B4-BE49-F238E27FC236}">
                <a16:creationId xmlns:a16="http://schemas.microsoft.com/office/drawing/2014/main" id="{04594DCC-232C-473D-BF34-846F24B733FF}"/>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98259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3">
            <a:extLst>
              <a:ext uri="{FF2B5EF4-FFF2-40B4-BE49-F238E27FC236}">
                <a16:creationId xmlns:a16="http://schemas.microsoft.com/office/drawing/2014/main" id="{4B259DA9-3E31-45FA-82F0-53B137BF5A5A}"/>
              </a:ext>
            </a:extLst>
          </p:cNvPr>
          <p:cNvSpPr>
            <a:spLocks noGrp="1"/>
          </p:cNvSpPr>
          <p:nvPr>
            <p:ph idx="1"/>
          </p:nvPr>
        </p:nvSpPr>
        <p:spPr>
          <a:xfrm>
            <a:off x="1104899" y="1227667"/>
            <a:ext cx="10121900" cy="4572000"/>
          </a:xfrm>
        </p:spPr>
        <p:txBody>
          <a:bodyPr>
            <a:normAutofit/>
          </a:bodyPr>
          <a:lstStyle/>
          <a:p>
            <a:pPr marL="0" indent="0">
              <a:buNone/>
            </a:pPr>
            <a:r>
              <a:rPr lang="tr-TR" altLang="tr-TR" sz="1600" b="1" dirty="0">
                <a:solidFill>
                  <a:schemeClr val="tx1"/>
                </a:solidFill>
                <a:latin typeface="Cambria" panose="02040503050406030204" pitchFamily="18" charset="0"/>
                <a:ea typeface="Cambria" panose="02040503050406030204" pitchFamily="18" charset="0"/>
              </a:rPr>
              <a:t>Aktivasyon İşlemi</a:t>
            </a:r>
          </a:p>
          <a:p>
            <a:pPr algn="just"/>
            <a:r>
              <a:rPr lang="tr-TR" altLang="tr-TR" sz="1600" dirty="0">
                <a:solidFill>
                  <a:schemeClr val="tx1"/>
                </a:solidFill>
                <a:latin typeface="Cambria" panose="02040503050406030204" pitchFamily="18" charset="0"/>
                <a:ea typeface="Cambria" panose="02040503050406030204" pitchFamily="18" charset="0"/>
              </a:rPr>
              <a:t>Aktivasyon işlemini gerçekleştirmek için </a:t>
            </a:r>
            <a:r>
              <a:rPr lang="tr-TR" altLang="tr-TR" sz="1600" dirty="0">
                <a:solidFill>
                  <a:srgbClr val="FF0000"/>
                </a:solidFill>
                <a:latin typeface="Cambria" panose="02040503050406030204" pitchFamily="18" charset="0"/>
                <a:ea typeface="Cambria" panose="02040503050406030204" pitchFamily="18" charset="0"/>
              </a:rPr>
              <a:t>Yayın Standartları ve Derleme Bilgi Sistemi</a:t>
            </a:r>
            <a:r>
              <a:rPr lang="tr-TR" altLang="tr-TR" sz="1600" dirty="0">
                <a:solidFill>
                  <a:schemeClr val="tx1"/>
                </a:solidFill>
                <a:latin typeface="Cambria" panose="02040503050406030204" pitchFamily="18" charset="0"/>
                <a:ea typeface="Cambria" panose="02040503050406030204" pitchFamily="18" charset="0"/>
              </a:rPr>
              <a:t>’ne tıklayınız. Açılan ekrandan yapılması gereken işlemlerle ilgili duyuruya erişmek için </a:t>
            </a:r>
            <a:r>
              <a:rPr lang="tr-TR" altLang="tr-TR" sz="1600" dirty="0">
                <a:solidFill>
                  <a:srgbClr val="00B050"/>
                </a:solidFill>
                <a:latin typeface="Cambria" panose="02040503050406030204" pitchFamily="18" charset="0"/>
                <a:ea typeface="Cambria" panose="02040503050406030204" pitchFamily="18" charset="0"/>
              </a:rPr>
              <a:t>«Evet, lütfen» </a:t>
            </a:r>
            <a:r>
              <a:rPr lang="tr-TR" altLang="tr-TR" sz="1600" dirty="0">
                <a:solidFill>
                  <a:schemeClr val="tx1"/>
                </a:solidFill>
                <a:latin typeface="Cambria" panose="02040503050406030204" pitchFamily="18" charset="0"/>
                <a:ea typeface="Cambria" panose="02040503050406030204" pitchFamily="18" charset="0"/>
              </a:rPr>
              <a:t>bölümünü seçiniz.</a:t>
            </a:r>
          </a:p>
          <a:p>
            <a:endParaRPr lang="tr-TR" sz="1800" dirty="0">
              <a:latin typeface="Cambria" panose="02040503050406030204" pitchFamily="18" charset="0"/>
              <a:ea typeface="Cambria" panose="02040503050406030204" pitchFamily="18" charset="0"/>
            </a:endParaRPr>
          </a:p>
        </p:txBody>
      </p:sp>
      <p:pic>
        <p:nvPicPr>
          <p:cNvPr id="10" name="Resim 2">
            <a:extLst>
              <a:ext uri="{FF2B5EF4-FFF2-40B4-BE49-F238E27FC236}">
                <a16:creationId xmlns:a16="http://schemas.microsoft.com/office/drawing/2014/main" id="{DF2E88A7-F762-4F3E-BE65-1D503A1EAA65}"/>
              </a:ext>
            </a:extLst>
          </p:cNvPr>
          <p:cNvPicPr>
            <a:picLocks noChangeAspect="1"/>
          </p:cNvPicPr>
          <p:nvPr/>
        </p:nvPicPr>
        <p:blipFill rotWithShape="1">
          <a:blip r:embed="rId3">
            <a:extLst>
              <a:ext uri="{28A0092B-C50C-407E-A947-70E740481C1C}">
                <a14:useLocalDpi xmlns:a14="http://schemas.microsoft.com/office/drawing/2010/main" val="0"/>
              </a:ext>
            </a:extLst>
          </a:blip>
          <a:srcRect b="17366"/>
          <a:stretch/>
        </p:blipFill>
        <p:spPr bwMode="auto">
          <a:xfrm>
            <a:off x="1508235" y="2319866"/>
            <a:ext cx="9921765" cy="45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Başlık 12">
            <a:extLst>
              <a:ext uri="{FF2B5EF4-FFF2-40B4-BE49-F238E27FC236}">
                <a16:creationId xmlns:a16="http://schemas.microsoft.com/office/drawing/2014/main" id="{A194FC7B-CDD9-4F5F-9B4A-F2DE7D18407E}"/>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285378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926685"/>
          </a:xfrm>
        </p:spPr>
        <p:txBody>
          <a:bodyPr>
            <a:noAutofit/>
          </a:bodyPr>
          <a:lstStyle/>
          <a:p>
            <a:pPr marL="0" indent="0" algn="just">
              <a:buNone/>
            </a:pPr>
            <a:r>
              <a:rPr lang="tr-TR" sz="1600" dirty="0">
                <a:solidFill>
                  <a:schemeClr val="tx1"/>
                </a:solidFill>
                <a:latin typeface="Cambria" panose="02040503050406030204" pitchFamily="18" charset="0"/>
                <a:ea typeface="Cambria" panose="02040503050406030204" pitchFamily="18" charset="0"/>
              </a:rPr>
              <a:t> </a:t>
            </a:r>
            <a:r>
              <a:rPr lang="tr-TR" sz="1600" b="1" i="1" dirty="0">
                <a:solidFill>
                  <a:schemeClr val="tx1"/>
                </a:solidFill>
                <a:latin typeface="Cambria" panose="02040503050406030204" pitchFamily="18" charset="0"/>
                <a:ea typeface="Cambria" panose="02040503050406030204" pitchFamily="18" charset="0"/>
              </a:rPr>
              <a:t>Bandrol Uygulamasına İlişkin Usul ve Esaslar Hakkında Yönetmelik</a:t>
            </a:r>
            <a:r>
              <a:rPr lang="tr-TR" sz="1600" dirty="0">
                <a:solidFill>
                  <a:schemeClr val="tx1"/>
                </a:solidFill>
                <a:latin typeface="Cambria" panose="02040503050406030204" pitchFamily="18" charset="0"/>
                <a:ea typeface="Cambria" panose="02040503050406030204" pitchFamily="18" charset="0"/>
              </a:rPr>
              <a:t> gereği; Süreli olmayan yayınlara (kitaplar), çoğaltmayı takiben sevkiyattan önce bandrol yapıştırılması zorunludur. </a:t>
            </a:r>
          </a:p>
          <a:p>
            <a:pPr marL="0" indent="0" algn="just">
              <a:buNone/>
            </a:pPr>
            <a:endParaRPr lang="tr-TR" alt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Bandrol</a:t>
            </a:r>
          </a:p>
        </p:txBody>
      </p:sp>
      <p:pic>
        <p:nvPicPr>
          <p:cNvPr id="9" name="Resim 8">
            <a:extLst>
              <a:ext uri="{FF2B5EF4-FFF2-40B4-BE49-F238E27FC236}">
                <a16:creationId xmlns:a16="http://schemas.microsoft.com/office/drawing/2014/main" id="{E1B1DB7B-01B4-4B80-A71B-F45FA301EE45}"/>
              </a:ext>
            </a:extLst>
          </p:cNvPr>
          <p:cNvPicPr>
            <a:picLocks noChangeAspect="1"/>
          </p:cNvPicPr>
          <p:nvPr/>
        </p:nvPicPr>
        <p:blipFill>
          <a:blip r:embed="rId2"/>
          <a:stretch>
            <a:fillRect/>
          </a:stretch>
        </p:blipFill>
        <p:spPr>
          <a:xfrm>
            <a:off x="4681887" y="2730577"/>
            <a:ext cx="2828226" cy="3872494"/>
          </a:xfrm>
          <a:prstGeom prst="rect">
            <a:avLst/>
          </a:prstGeom>
        </p:spPr>
      </p:pic>
      <p:pic>
        <p:nvPicPr>
          <p:cNvPr id="10" name="Resim 9">
            <a:extLst>
              <a:ext uri="{FF2B5EF4-FFF2-40B4-BE49-F238E27FC236}">
                <a16:creationId xmlns:a16="http://schemas.microsoft.com/office/drawing/2014/main" id="{F580152B-603F-4C48-B7E5-7B6C417EA365}"/>
              </a:ext>
            </a:extLst>
          </p:cNvPr>
          <p:cNvPicPr>
            <a:picLocks noChangeAspect="1"/>
          </p:cNvPicPr>
          <p:nvPr/>
        </p:nvPicPr>
        <p:blipFill>
          <a:blip r:embed="rId3"/>
          <a:stretch>
            <a:fillRect/>
          </a:stretch>
        </p:blipFill>
        <p:spPr>
          <a:xfrm>
            <a:off x="4769967" y="5147783"/>
            <a:ext cx="914400" cy="512108"/>
          </a:xfrm>
          <a:prstGeom prst="rect">
            <a:avLst/>
          </a:prstGeom>
        </p:spPr>
      </p:pic>
      <p:sp>
        <p:nvSpPr>
          <p:cNvPr id="11" name="Başlık 12">
            <a:extLst>
              <a:ext uri="{FF2B5EF4-FFF2-40B4-BE49-F238E27FC236}">
                <a16:creationId xmlns:a16="http://schemas.microsoft.com/office/drawing/2014/main" id="{49E13D43-A5C8-42E0-AEB5-044E81DE51CF}"/>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158357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926685"/>
          </a:xfrm>
        </p:spPr>
        <p:txBody>
          <a:bodyPr>
            <a:noAutofit/>
          </a:bodyPr>
          <a:lstStyle/>
          <a:p>
            <a:pPr marL="0" indent="0" algn="just">
              <a:buNone/>
            </a:pPr>
            <a:r>
              <a:rPr lang="tr-TR" sz="1600" b="1" i="1" dirty="0">
                <a:solidFill>
                  <a:schemeClr val="tx1"/>
                </a:solidFill>
                <a:latin typeface="Cambria" panose="02040503050406030204" pitchFamily="18" charset="0"/>
                <a:ea typeface="Cambria" panose="02040503050406030204" pitchFamily="18" charset="0"/>
              </a:rPr>
              <a:t> Bandrol Uygulamasına İlişkin Usul ve Esaslar Hakkında Yönetmelik</a:t>
            </a:r>
            <a:r>
              <a:rPr lang="tr-TR" sz="1600" dirty="0">
                <a:solidFill>
                  <a:schemeClr val="tx1"/>
                </a:solidFill>
                <a:latin typeface="Cambria" panose="02040503050406030204" pitchFamily="18" charset="0"/>
                <a:ea typeface="Cambria" panose="02040503050406030204" pitchFamily="18" charset="0"/>
              </a:rPr>
              <a:t> gereği; İkinci fıkra hükümleri çerçevesinde bandrolsüz piyasaya sürülen yayınların birinci sayfasında veya arka kapağında on dört puntodan küçük olmamak kaydıyla, </a:t>
            </a:r>
            <a:r>
              <a:rPr lang="tr-TR" sz="1600" b="1" dirty="0">
                <a:solidFill>
                  <a:schemeClr val="tx1"/>
                </a:solidFill>
                <a:latin typeface="Cambria" panose="02040503050406030204" pitchFamily="18" charset="0"/>
                <a:ea typeface="Cambria" panose="02040503050406030204" pitchFamily="18" charset="0"/>
              </a:rPr>
              <a:t>“Bandrol Uygulamasına İlişkin Usul ve Esaslar Hakkında Yönetmeliğin 5’inci maddesinin ikinci fıkrası çerçevesinde bandrol taşıması zorunlu değildir.” </a:t>
            </a:r>
            <a:r>
              <a:rPr lang="tr-TR" sz="1600" dirty="0">
                <a:solidFill>
                  <a:schemeClr val="tx1"/>
                </a:solidFill>
                <a:latin typeface="Cambria" panose="02040503050406030204" pitchFamily="18" charset="0"/>
                <a:ea typeface="Cambria" panose="02040503050406030204" pitchFamily="18" charset="0"/>
              </a:rPr>
              <a:t>ibaresinin bulundurulması zorunludur.</a:t>
            </a:r>
            <a:endParaRPr lang="tr-TR" altLang="tr-TR" sz="1600" dirty="0">
              <a:solidFill>
                <a:schemeClr val="tx1"/>
              </a:solidFill>
              <a:latin typeface="Cambria" panose="02040503050406030204" pitchFamily="18" charset="0"/>
              <a:ea typeface="Cambria" panose="02040503050406030204" pitchFamily="18" charset="0"/>
            </a:endParaRPr>
          </a:p>
          <a:p>
            <a:pPr marL="0" indent="0" algn="just">
              <a:buNone/>
            </a:pPr>
            <a:endParaRPr lang="tr-TR" alt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Bandrol Muafiyeti</a:t>
            </a:r>
          </a:p>
        </p:txBody>
      </p:sp>
      <p:pic>
        <p:nvPicPr>
          <p:cNvPr id="11" name="Resim 10">
            <a:extLst>
              <a:ext uri="{FF2B5EF4-FFF2-40B4-BE49-F238E27FC236}">
                <a16:creationId xmlns:a16="http://schemas.microsoft.com/office/drawing/2014/main" id="{C6B8A8D3-C2AA-4F7E-855B-EDE9DB19F168}"/>
              </a:ext>
            </a:extLst>
          </p:cNvPr>
          <p:cNvPicPr>
            <a:picLocks noChangeAspect="1"/>
          </p:cNvPicPr>
          <p:nvPr/>
        </p:nvPicPr>
        <p:blipFill>
          <a:blip r:embed="rId2"/>
          <a:stretch>
            <a:fillRect/>
          </a:stretch>
        </p:blipFill>
        <p:spPr>
          <a:xfrm>
            <a:off x="1851423" y="3310467"/>
            <a:ext cx="8489153" cy="3086628"/>
          </a:xfrm>
          <a:prstGeom prst="rect">
            <a:avLst/>
          </a:prstGeom>
        </p:spPr>
      </p:pic>
      <p:sp>
        <p:nvSpPr>
          <p:cNvPr id="12" name="Başlık 12">
            <a:extLst>
              <a:ext uri="{FF2B5EF4-FFF2-40B4-BE49-F238E27FC236}">
                <a16:creationId xmlns:a16="http://schemas.microsoft.com/office/drawing/2014/main" id="{F1ED0CCD-7650-4E3E-9EE4-D022C4F3519D}"/>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96312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926685"/>
          </a:xfrm>
        </p:spPr>
        <p:txBody>
          <a:bodyPr>
            <a:noAutofit/>
          </a:bodyPr>
          <a:lstStyle/>
          <a:p>
            <a:pPr marL="0" indent="0" algn="just">
              <a:buNone/>
            </a:pPr>
            <a:r>
              <a:rPr lang="tr-TR" altLang="tr-TR" sz="1600" i="1" dirty="0">
                <a:solidFill>
                  <a:schemeClr val="tx1"/>
                </a:solidFill>
                <a:latin typeface="Cambria" panose="02040503050406030204" pitchFamily="18" charset="0"/>
                <a:ea typeface="Cambria" panose="02040503050406030204" pitchFamily="18" charset="0"/>
              </a:rPr>
              <a:t> </a:t>
            </a:r>
            <a:r>
              <a:rPr lang="tr-TR" altLang="tr-TR" sz="1600" dirty="0">
                <a:solidFill>
                  <a:schemeClr val="tx1"/>
                </a:solidFill>
                <a:latin typeface="Cambria" panose="02040503050406030204" pitchFamily="18" charset="0"/>
                <a:ea typeface="Cambria" panose="02040503050406030204" pitchFamily="18" charset="0"/>
              </a:rPr>
              <a:t>İlgili Yönetmeliğe göre ikinci fıkra çerçevesinde aşağıdaki ifade yer almayan kitaplar </a:t>
            </a:r>
            <a:r>
              <a:rPr lang="tr-TR" altLang="tr-TR" sz="1600" dirty="0">
                <a:solidFill>
                  <a:srgbClr val="FF0000"/>
                </a:solidFill>
                <a:latin typeface="Cambria" panose="02040503050406030204" pitchFamily="18" charset="0"/>
                <a:ea typeface="Cambria" panose="02040503050406030204" pitchFamily="18" charset="0"/>
              </a:rPr>
              <a:t>Bandrol Hatası </a:t>
            </a:r>
            <a:r>
              <a:rPr lang="tr-TR" altLang="tr-TR" sz="1600" dirty="0">
                <a:solidFill>
                  <a:schemeClr val="tx1"/>
                </a:solidFill>
                <a:latin typeface="Cambria" panose="02040503050406030204" pitchFamily="18" charset="0"/>
                <a:ea typeface="Cambria" panose="02040503050406030204" pitchFamily="18" charset="0"/>
              </a:rPr>
              <a:t>olarak belirlenerek </a:t>
            </a:r>
            <a:r>
              <a:rPr lang="tr-TR" altLang="tr-TR" sz="1600" dirty="0">
                <a:solidFill>
                  <a:srgbClr val="FF0000"/>
                </a:solidFill>
                <a:latin typeface="Cambria" panose="02040503050406030204" pitchFamily="18" charset="0"/>
                <a:ea typeface="Cambria" panose="02040503050406030204" pitchFamily="18" charset="0"/>
              </a:rPr>
              <a:t>Yayın Seçme Kurulu</a:t>
            </a:r>
            <a:r>
              <a:rPr lang="tr-TR" altLang="tr-TR" sz="1600" dirty="0">
                <a:solidFill>
                  <a:schemeClr val="tx1"/>
                </a:solidFill>
                <a:latin typeface="Cambria" panose="02040503050406030204" pitchFamily="18" charset="0"/>
                <a:ea typeface="Cambria" panose="02040503050406030204" pitchFamily="18" charset="0"/>
              </a:rPr>
              <a:t>’na sunulacak listeye </a:t>
            </a:r>
            <a:r>
              <a:rPr lang="tr-TR" altLang="tr-TR" sz="1600" b="1" dirty="0">
                <a:solidFill>
                  <a:schemeClr val="tx1"/>
                </a:solidFill>
                <a:latin typeface="Cambria" panose="02040503050406030204" pitchFamily="18" charset="0"/>
                <a:ea typeface="Cambria" panose="02040503050406030204" pitchFamily="18" charset="0"/>
              </a:rPr>
              <a:t>alınmamaktadır.</a:t>
            </a:r>
          </a:p>
          <a:p>
            <a:pPr marL="0" indent="0" algn="just">
              <a:buNone/>
            </a:pPr>
            <a:endParaRPr lang="tr-TR" alt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marL="0" indent="0">
              <a:buNone/>
            </a:pPr>
            <a:r>
              <a:rPr lang="tr-TR" altLang="tr-TR" sz="1800" b="1" dirty="0">
                <a:solidFill>
                  <a:srgbClr val="FF0000"/>
                </a:solidFill>
                <a:latin typeface="Cambria" panose="02040503050406030204" pitchFamily="18" charset="0"/>
              </a:rPr>
              <a:t>Bandrol Muafiyeti</a:t>
            </a:r>
          </a:p>
        </p:txBody>
      </p:sp>
      <p:pic>
        <p:nvPicPr>
          <p:cNvPr id="11" name="Resim 10">
            <a:extLst>
              <a:ext uri="{FF2B5EF4-FFF2-40B4-BE49-F238E27FC236}">
                <a16:creationId xmlns:a16="http://schemas.microsoft.com/office/drawing/2014/main" id="{C6B8A8D3-C2AA-4F7E-855B-EDE9DB19F168}"/>
              </a:ext>
            </a:extLst>
          </p:cNvPr>
          <p:cNvPicPr>
            <a:picLocks noChangeAspect="1"/>
          </p:cNvPicPr>
          <p:nvPr/>
        </p:nvPicPr>
        <p:blipFill>
          <a:blip r:embed="rId2"/>
          <a:stretch>
            <a:fillRect/>
          </a:stretch>
        </p:blipFill>
        <p:spPr>
          <a:xfrm>
            <a:off x="2020757" y="2965476"/>
            <a:ext cx="8489153" cy="3086628"/>
          </a:xfrm>
          <a:prstGeom prst="rect">
            <a:avLst/>
          </a:prstGeom>
        </p:spPr>
      </p:pic>
      <p:sp>
        <p:nvSpPr>
          <p:cNvPr id="9" name="Başlık 12">
            <a:extLst>
              <a:ext uri="{FF2B5EF4-FFF2-40B4-BE49-F238E27FC236}">
                <a16:creationId xmlns:a16="http://schemas.microsoft.com/office/drawing/2014/main" id="{CD646978-F330-4775-9442-C7C3CDAC361B}"/>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264236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1178542"/>
          </a:xfrm>
        </p:spPr>
        <p:txBody>
          <a:bodyPr>
            <a:noAutofit/>
          </a:bodyPr>
          <a:lstStyle/>
          <a:p>
            <a:pPr marL="0" indent="0" algn="just">
              <a:buNone/>
            </a:pPr>
            <a:r>
              <a:rPr lang="tr-TR" sz="1600" b="1" i="1" dirty="0">
                <a:solidFill>
                  <a:schemeClr val="tx1"/>
                </a:solidFill>
                <a:latin typeface="Cambria" panose="02040503050406030204" pitchFamily="18" charset="0"/>
                <a:ea typeface="Cambria" panose="02040503050406030204" pitchFamily="18" charset="0"/>
              </a:rPr>
              <a:t> Fikir Ve Sanat Eserlerinin Tespit Edildiği Materyallerin Dolum, Çoğaltım Ve Satışını Yapan Veya Yayan İşletmelerin Sertifikalandırılmasına İlişkin Usul Ve Esaslar Hakkında Yönetmelik </a:t>
            </a:r>
            <a:r>
              <a:rPr lang="tr-TR" sz="1600" dirty="0">
                <a:solidFill>
                  <a:schemeClr val="tx1"/>
                </a:solidFill>
                <a:latin typeface="Cambria" panose="02040503050406030204" pitchFamily="18" charset="0"/>
                <a:ea typeface="Cambria" panose="02040503050406030204" pitchFamily="18" charset="0"/>
              </a:rPr>
              <a:t> gereği; sertifika alan yerler (yayıncılar ve matbaalar), üretimini ve çoğaltımını yaptıkları süreli olmayan yayınlar (kitaplar) ile taşıyıcı materyaller üzerinde sertifika numarasını bulundurmak zorundadır.</a:t>
            </a:r>
            <a:endParaRPr lang="tr-TR" altLang="tr-TR" sz="1600" dirty="0">
              <a:solidFill>
                <a:schemeClr val="tx1"/>
              </a:solidFill>
              <a:latin typeface="Cambria" panose="02040503050406030204" pitchFamily="18" charset="0"/>
              <a:ea typeface="Cambria" panose="02040503050406030204" pitchFamily="18" charset="0"/>
            </a:endParaRPr>
          </a:p>
          <a:p>
            <a:pPr marL="0" indent="0" algn="just">
              <a:buNone/>
            </a:pPr>
            <a:endParaRPr lang="tr-TR" alt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pPr algn="just"/>
            <a:r>
              <a:rPr lang="tr-TR" altLang="tr-TR" sz="1800" b="1" dirty="0">
                <a:solidFill>
                  <a:srgbClr val="FF0000"/>
                </a:solidFill>
                <a:latin typeface="Cambria" panose="02040503050406030204" pitchFamily="18" charset="0"/>
              </a:rPr>
              <a:t>Sertifika Numarası</a:t>
            </a:r>
          </a:p>
        </p:txBody>
      </p:sp>
      <p:pic>
        <p:nvPicPr>
          <p:cNvPr id="7" name="Resim 6">
            <a:extLst>
              <a:ext uri="{FF2B5EF4-FFF2-40B4-BE49-F238E27FC236}">
                <a16:creationId xmlns:a16="http://schemas.microsoft.com/office/drawing/2014/main" id="{97AA5A43-545E-4F2D-8121-E26D4EBFFFE0}"/>
              </a:ext>
            </a:extLst>
          </p:cNvPr>
          <p:cNvPicPr>
            <a:picLocks noChangeAspect="1"/>
          </p:cNvPicPr>
          <p:nvPr/>
        </p:nvPicPr>
        <p:blipFill>
          <a:blip r:embed="rId2"/>
          <a:stretch>
            <a:fillRect/>
          </a:stretch>
        </p:blipFill>
        <p:spPr>
          <a:xfrm>
            <a:off x="1969457" y="3429000"/>
            <a:ext cx="8742764" cy="2937933"/>
          </a:xfrm>
          <a:prstGeom prst="rect">
            <a:avLst/>
          </a:prstGeom>
        </p:spPr>
      </p:pic>
      <p:pic>
        <p:nvPicPr>
          <p:cNvPr id="9" name="Resim 8">
            <a:extLst>
              <a:ext uri="{FF2B5EF4-FFF2-40B4-BE49-F238E27FC236}">
                <a16:creationId xmlns:a16="http://schemas.microsoft.com/office/drawing/2014/main" id="{C0C68C71-07AE-489C-B2A2-917710C3057C}"/>
              </a:ext>
            </a:extLst>
          </p:cNvPr>
          <p:cNvPicPr>
            <a:picLocks noChangeAspect="1"/>
          </p:cNvPicPr>
          <p:nvPr/>
        </p:nvPicPr>
        <p:blipFill>
          <a:blip r:embed="rId3"/>
          <a:stretch>
            <a:fillRect/>
          </a:stretch>
        </p:blipFill>
        <p:spPr>
          <a:xfrm>
            <a:off x="3089871" y="5332562"/>
            <a:ext cx="4621876" cy="758974"/>
          </a:xfrm>
          <a:prstGeom prst="rect">
            <a:avLst/>
          </a:prstGeom>
        </p:spPr>
      </p:pic>
      <p:sp>
        <p:nvSpPr>
          <p:cNvPr id="12" name="Başlık 12">
            <a:extLst>
              <a:ext uri="{FF2B5EF4-FFF2-40B4-BE49-F238E27FC236}">
                <a16:creationId xmlns:a16="http://schemas.microsoft.com/office/drawing/2014/main" id="{D151C907-364C-4670-9524-49EF079176D5}"/>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45059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194DC3-3F18-48B6-9A33-169D4705F94A}"/>
              </a:ext>
            </a:extLst>
          </p:cNvPr>
          <p:cNvSpPr>
            <a:spLocks noGrp="1"/>
          </p:cNvSpPr>
          <p:nvPr>
            <p:ph sz="half" idx="1"/>
          </p:nvPr>
        </p:nvSpPr>
        <p:spPr>
          <a:xfrm>
            <a:off x="1251679" y="2038791"/>
            <a:ext cx="10466188" cy="1178542"/>
          </a:xfrm>
        </p:spPr>
        <p:txBody>
          <a:bodyPr>
            <a:noAutofit/>
          </a:bodyPr>
          <a:lstStyle/>
          <a:p>
            <a:pPr marL="0" indent="0" algn="just">
              <a:buNone/>
            </a:pPr>
            <a:r>
              <a:rPr lang="tr-TR" sz="1600" dirty="0">
                <a:solidFill>
                  <a:schemeClr val="tx1"/>
                </a:solidFill>
                <a:latin typeface="Cambria" panose="02040503050406030204" pitchFamily="18" charset="0"/>
                <a:ea typeface="Cambria" panose="02040503050406030204" pitchFamily="18" charset="0"/>
              </a:rPr>
              <a:t> Başvuruyu tamamlamadan önce satın alma fiyatının doğru yazılıp yazılmadığı mutlaka kontrol edilmelidir. Doğru yazılmayan fiyatlı kitaplar </a:t>
            </a:r>
            <a:r>
              <a:rPr lang="tr-TR" sz="1600" b="1" dirty="0">
                <a:solidFill>
                  <a:srgbClr val="FF0000"/>
                </a:solidFill>
                <a:latin typeface="Cambria" panose="02040503050406030204" pitchFamily="18" charset="0"/>
                <a:ea typeface="Cambria" panose="02040503050406030204" pitchFamily="18" charset="0"/>
              </a:rPr>
              <a:t>Fiyat Hatası </a:t>
            </a:r>
            <a:r>
              <a:rPr lang="tr-TR" sz="1600" dirty="0">
                <a:solidFill>
                  <a:schemeClr val="tx1"/>
                </a:solidFill>
                <a:latin typeface="Cambria" panose="02040503050406030204" pitchFamily="18" charset="0"/>
                <a:ea typeface="Cambria" panose="02040503050406030204" pitchFamily="18" charset="0"/>
              </a:rPr>
              <a:t>olarak belirtilerek </a:t>
            </a:r>
            <a:r>
              <a:rPr lang="tr-TR" altLang="tr-TR" sz="1600" b="1" dirty="0">
                <a:solidFill>
                  <a:srgbClr val="FF0000"/>
                </a:solidFill>
                <a:latin typeface="Cambria" panose="02040503050406030204" pitchFamily="18" charset="0"/>
                <a:ea typeface="Cambria" panose="02040503050406030204" pitchFamily="18" charset="0"/>
              </a:rPr>
              <a:t>Yayın Seçme Kurulu</a:t>
            </a:r>
            <a:r>
              <a:rPr lang="tr-TR" altLang="tr-TR" sz="1600" dirty="0">
                <a:solidFill>
                  <a:schemeClr val="tx1"/>
                </a:solidFill>
                <a:latin typeface="Cambria" panose="02040503050406030204" pitchFamily="18" charset="0"/>
                <a:ea typeface="Cambria" panose="02040503050406030204" pitchFamily="18" charset="0"/>
              </a:rPr>
              <a:t>’na sunulacak listeye </a:t>
            </a:r>
            <a:r>
              <a:rPr lang="tr-TR" altLang="tr-TR" sz="1600" b="1" dirty="0">
                <a:solidFill>
                  <a:schemeClr val="tx1"/>
                </a:solidFill>
                <a:latin typeface="Cambria" panose="02040503050406030204" pitchFamily="18" charset="0"/>
                <a:ea typeface="Cambria" panose="02040503050406030204" pitchFamily="18" charset="0"/>
              </a:rPr>
              <a:t>alınmamaktadır.</a:t>
            </a:r>
            <a:endParaRPr lang="tr-TR" altLang="tr-TR" sz="1600" dirty="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03E65462-C1DB-4645-AB42-0F0C3C995C96}"/>
              </a:ext>
            </a:extLst>
          </p:cNvPr>
          <p:cNvSpPr txBox="1"/>
          <p:nvPr/>
        </p:nvSpPr>
        <p:spPr>
          <a:xfrm>
            <a:off x="1251678" y="1301209"/>
            <a:ext cx="6096000" cy="369332"/>
          </a:xfrm>
          <a:prstGeom prst="rect">
            <a:avLst/>
          </a:prstGeom>
          <a:noFill/>
        </p:spPr>
        <p:txBody>
          <a:bodyPr wrap="square">
            <a:spAutoFit/>
          </a:bodyPr>
          <a:lstStyle/>
          <a:p>
            <a:pPr marL="285750" indent="-285750">
              <a:buFont typeface="Arial" panose="020B0604020202020204" pitchFamily="34" charset="0"/>
              <a:buChar char="•"/>
            </a:pPr>
            <a:r>
              <a:rPr lang="tr-TR" altLang="tr-TR" sz="1800" b="1" dirty="0">
                <a:latin typeface="Cambria" panose="02040503050406030204" pitchFamily="18" charset="0"/>
              </a:rPr>
              <a:t>Dikkat Edilmesi Gereken Alanlar</a:t>
            </a:r>
          </a:p>
        </p:txBody>
      </p:sp>
      <p:sp>
        <p:nvSpPr>
          <p:cNvPr id="8" name="Metin kutusu 7">
            <a:extLst>
              <a:ext uri="{FF2B5EF4-FFF2-40B4-BE49-F238E27FC236}">
                <a16:creationId xmlns:a16="http://schemas.microsoft.com/office/drawing/2014/main" id="{D2B295E6-26C3-4AC8-B102-F822A0EDDA61}"/>
              </a:ext>
            </a:extLst>
          </p:cNvPr>
          <p:cNvSpPr txBox="1"/>
          <p:nvPr/>
        </p:nvSpPr>
        <p:spPr>
          <a:xfrm>
            <a:off x="1251678" y="1670541"/>
            <a:ext cx="6096000" cy="369332"/>
          </a:xfrm>
          <a:prstGeom prst="rect">
            <a:avLst/>
          </a:prstGeom>
          <a:noFill/>
        </p:spPr>
        <p:txBody>
          <a:bodyPr wrap="square">
            <a:spAutoFit/>
          </a:bodyPr>
          <a:lstStyle/>
          <a:p>
            <a:r>
              <a:rPr lang="tr-TR" altLang="tr-TR" sz="1800" b="1" dirty="0">
                <a:solidFill>
                  <a:srgbClr val="FF0000"/>
                </a:solidFill>
                <a:latin typeface="Cambria" panose="02040503050406030204" pitchFamily="18" charset="0"/>
              </a:rPr>
              <a:t>Kitap Fiyatı</a:t>
            </a:r>
          </a:p>
        </p:txBody>
      </p:sp>
      <p:pic>
        <p:nvPicPr>
          <p:cNvPr id="9" name="Resim 8">
            <a:extLst>
              <a:ext uri="{FF2B5EF4-FFF2-40B4-BE49-F238E27FC236}">
                <a16:creationId xmlns:a16="http://schemas.microsoft.com/office/drawing/2014/main" id="{C0C68C71-07AE-489C-B2A2-917710C3057C}"/>
              </a:ext>
            </a:extLst>
          </p:cNvPr>
          <p:cNvPicPr>
            <a:picLocks noChangeAspect="1"/>
          </p:cNvPicPr>
          <p:nvPr/>
        </p:nvPicPr>
        <p:blipFill>
          <a:blip r:embed="rId2"/>
          <a:stretch>
            <a:fillRect/>
          </a:stretch>
        </p:blipFill>
        <p:spPr>
          <a:xfrm>
            <a:off x="3089871" y="5332562"/>
            <a:ext cx="4621876" cy="758974"/>
          </a:xfrm>
          <a:prstGeom prst="rect">
            <a:avLst/>
          </a:prstGeom>
        </p:spPr>
      </p:pic>
      <p:pic>
        <p:nvPicPr>
          <p:cNvPr id="10" name="Resim 9">
            <a:extLst>
              <a:ext uri="{FF2B5EF4-FFF2-40B4-BE49-F238E27FC236}">
                <a16:creationId xmlns:a16="http://schemas.microsoft.com/office/drawing/2014/main" id="{96C3D4B9-77FF-4FCA-BF67-0776CB3C0ADF}"/>
              </a:ext>
            </a:extLst>
          </p:cNvPr>
          <p:cNvPicPr>
            <a:picLocks noChangeAspect="1"/>
          </p:cNvPicPr>
          <p:nvPr/>
        </p:nvPicPr>
        <p:blipFill rotWithShape="1">
          <a:blip r:embed="rId3"/>
          <a:srcRect l="1858" t="7448" r="1702" b="3615"/>
          <a:stretch/>
        </p:blipFill>
        <p:spPr>
          <a:xfrm>
            <a:off x="1625600" y="2882668"/>
            <a:ext cx="9539056" cy="3712865"/>
          </a:xfrm>
          <a:prstGeom prst="rect">
            <a:avLst/>
          </a:prstGeom>
        </p:spPr>
      </p:pic>
      <p:sp>
        <p:nvSpPr>
          <p:cNvPr id="11" name="Başlık 12">
            <a:extLst>
              <a:ext uri="{FF2B5EF4-FFF2-40B4-BE49-F238E27FC236}">
                <a16:creationId xmlns:a16="http://schemas.microsoft.com/office/drawing/2014/main" id="{F3B95D62-5092-4BBE-8884-C423AEC00CE8}"/>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168465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03E65462-C1DB-4645-AB42-0F0C3C995C96}"/>
              </a:ext>
            </a:extLst>
          </p:cNvPr>
          <p:cNvSpPr txBox="1"/>
          <p:nvPr/>
        </p:nvSpPr>
        <p:spPr>
          <a:xfrm>
            <a:off x="2725802" y="1318143"/>
            <a:ext cx="6096000" cy="369332"/>
          </a:xfrm>
          <a:prstGeom prst="rect">
            <a:avLst/>
          </a:prstGeom>
          <a:noFill/>
        </p:spPr>
        <p:txBody>
          <a:bodyPr wrap="square">
            <a:spAutoFit/>
          </a:bodyPr>
          <a:lstStyle/>
          <a:p>
            <a:pPr algn="ctr"/>
            <a:r>
              <a:rPr lang="tr-TR" altLang="tr-TR" sz="1800" b="1" dirty="0">
                <a:solidFill>
                  <a:srgbClr val="FF0000"/>
                </a:solidFill>
                <a:latin typeface="Cambria" panose="02040503050406030204" pitchFamily="18" charset="0"/>
              </a:rPr>
              <a:t>DİKKAT</a:t>
            </a:r>
          </a:p>
        </p:txBody>
      </p:sp>
      <p:sp>
        <p:nvSpPr>
          <p:cNvPr id="11" name="Başlık 12">
            <a:extLst>
              <a:ext uri="{FF2B5EF4-FFF2-40B4-BE49-F238E27FC236}">
                <a16:creationId xmlns:a16="http://schemas.microsoft.com/office/drawing/2014/main" id="{0F898D97-D179-4E5F-92C9-A516BAD75332}"/>
              </a:ext>
            </a:extLst>
          </p:cNvPr>
          <p:cNvSpPr>
            <a:spLocks noGrp="1"/>
          </p:cNvSpPr>
          <p:nvPr>
            <p:ph type="title"/>
          </p:nvPr>
        </p:nvSpPr>
        <p:spPr>
          <a:xfrm>
            <a:off x="1096434" y="418407"/>
            <a:ext cx="10435166" cy="758975"/>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
        <p:nvSpPr>
          <p:cNvPr id="4" name="İçerik Yer Tutucusu 3">
            <a:extLst>
              <a:ext uri="{FF2B5EF4-FFF2-40B4-BE49-F238E27FC236}">
                <a16:creationId xmlns:a16="http://schemas.microsoft.com/office/drawing/2014/main" id="{9E5FCD12-6616-4C31-A463-E9D1AACC1AA3}"/>
              </a:ext>
            </a:extLst>
          </p:cNvPr>
          <p:cNvSpPr>
            <a:spLocks noGrp="1"/>
          </p:cNvSpPr>
          <p:nvPr>
            <p:ph sz="half" idx="1"/>
          </p:nvPr>
        </p:nvSpPr>
        <p:spPr>
          <a:xfrm>
            <a:off x="1198033" y="1828236"/>
            <a:ext cx="10435165" cy="3619500"/>
          </a:xfrm>
        </p:spPr>
        <p:txBody>
          <a:bodyPr>
            <a:normAutofit fontScale="70000" lnSpcReduction="20000"/>
          </a:bodyPr>
          <a:lstStyle/>
          <a:p>
            <a:r>
              <a:rPr lang="tr-TR" dirty="0">
                <a:solidFill>
                  <a:schemeClr val="tx1"/>
                </a:solidFill>
              </a:rPr>
              <a:t>Başvuru formlarınızın her sayfasını </a:t>
            </a:r>
            <a:r>
              <a:rPr lang="tr-TR" b="1" dirty="0">
                <a:solidFill>
                  <a:schemeClr val="tx1"/>
                </a:solidFill>
              </a:rPr>
              <a:t>kaşe </a:t>
            </a:r>
            <a:r>
              <a:rPr lang="tr-TR" dirty="0">
                <a:solidFill>
                  <a:schemeClr val="tx1"/>
                </a:solidFill>
              </a:rPr>
              <a:t>ve </a:t>
            </a:r>
            <a:r>
              <a:rPr lang="tr-TR" b="1" dirty="0">
                <a:solidFill>
                  <a:schemeClr val="tx1"/>
                </a:solidFill>
              </a:rPr>
              <a:t>imzalı</a:t>
            </a:r>
            <a:r>
              <a:rPr lang="tr-TR" dirty="0">
                <a:solidFill>
                  <a:schemeClr val="tx1"/>
                </a:solidFill>
              </a:rPr>
              <a:t> olarak göndermeyi unutmayınız.</a:t>
            </a:r>
          </a:p>
          <a:p>
            <a:r>
              <a:rPr lang="tr-TR" b="1" dirty="0">
                <a:solidFill>
                  <a:schemeClr val="tx1"/>
                </a:solidFill>
              </a:rPr>
              <a:t>50’den fazla </a:t>
            </a:r>
            <a:r>
              <a:rPr lang="tr-TR" dirty="0">
                <a:solidFill>
                  <a:schemeClr val="tx1"/>
                </a:solidFill>
              </a:rPr>
              <a:t>kitapla başvuru yapacak yayıncılarımızın, 50’lik gruplar olarak başvuru yapmaları tavsiye edilmektedir.</a:t>
            </a:r>
          </a:p>
          <a:p>
            <a:r>
              <a:rPr lang="tr-TR" dirty="0">
                <a:solidFill>
                  <a:schemeClr val="tx1"/>
                </a:solidFill>
              </a:rPr>
              <a:t>Kitaplarınızı </a:t>
            </a:r>
            <a:r>
              <a:rPr lang="tr-TR" b="1" dirty="0">
                <a:solidFill>
                  <a:schemeClr val="tx1"/>
                </a:solidFill>
              </a:rPr>
              <a:t>30 kg</a:t>
            </a:r>
            <a:r>
              <a:rPr lang="tr-TR" dirty="0">
                <a:solidFill>
                  <a:schemeClr val="tx1"/>
                </a:solidFill>
              </a:rPr>
              <a:t>’ı geçmeyecek şekilde kolilemeniz, teslimi açısından önemlidir. Belirtilen kiloların üstündeki koliler </a:t>
            </a:r>
            <a:r>
              <a:rPr lang="tr-TR" b="1" dirty="0">
                <a:solidFill>
                  <a:schemeClr val="tx1"/>
                </a:solidFill>
              </a:rPr>
              <a:t>Şubeye</a:t>
            </a:r>
            <a:r>
              <a:rPr lang="tr-TR" dirty="0">
                <a:solidFill>
                  <a:schemeClr val="tx1"/>
                </a:solidFill>
              </a:rPr>
              <a:t> teslim edilmeyebilir.</a:t>
            </a:r>
          </a:p>
          <a:p>
            <a:r>
              <a:rPr lang="tr-TR" dirty="0">
                <a:solidFill>
                  <a:schemeClr val="tx1"/>
                </a:solidFill>
              </a:rPr>
              <a:t>Kargo firmalarına –başka şubelere teslim edilmesinin önüne geçmek için- kitapların </a:t>
            </a:r>
            <a:r>
              <a:rPr lang="tr-TR" b="1" dirty="0">
                <a:solidFill>
                  <a:srgbClr val="FF0000"/>
                </a:solidFill>
              </a:rPr>
              <a:t>KYGM Materyal Sağlama ve Dağıtım Şubesi</a:t>
            </a:r>
            <a:r>
              <a:rPr lang="tr-TR" dirty="0">
                <a:solidFill>
                  <a:schemeClr val="tx1"/>
                </a:solidFill>
              </a:rPr>
              <a:t>ne teslim edilmesi gerektiği mutlaka </a:t>
            </a:r>
            <a:r>
              <a:rPr lang="tr-TR" b="1" dirty="0">
                <a:solidFill>
                  <a:schemeClr val="tx1"/>
                </a:solidFill>
              </a:rPr>
              <a:t>belirtilmelidir</a:t>
            </a:r>
            <a:r>
              <a:rPr lang="tr-TR" dirty="0">
                <a:solidFill>
                  <a:schemeClr val="tx1"/>
                </a:solidFill>
              </a:rPr>
              <a:t>.</a:t>
            </a:r>
          </a:p>
          <a:p>
            <a:r>
              <a:rPr lang="tr-TR" dirty="0">
                <a:solidFill>
                  <a:schemeClr val="tx1"/>
                </a:solidFill>
              </a:rPr>
              <a:t>Başvuru formları ile kitaplarınızı aşağıda belirtilen adrese gönderiniz.</a:t>
            </a:r>
          </a:p>
          <a:p>
            <a:pPr marL="0" indent="0">
              <a:buNone/>
            </a:pPr>
            <a:endParaRPr lang="tr-TR" dirty="0">
              <a:solidFill>
                <a:schemeClr val="tx1"/>
              </a:solidFill>
            </a:endParaRPr>
          </a:p>
          <a:p>
            <a:pPr marL="0" indent="0">
              <a:buNone/>
            </a:pPr>
            <a:r>
              <a:rPr lang="tr-TR" b="1" dirty="0">
                <a:solidFill>
                  <a:schemeClr val="tx1"/>
                </a:solidFill>
              </a:rPr>
              <a:t>Kütüphaneler ve Yayımlar Genel Müdürlüğü</a:t>
            </a:r>
          </a:p>
          <a:p>
            <a:pPr marL="0" indent="0">
              <a:buNone/>
            </a:pPr>
            <a:r>
              <a:rPr lang="tr-TR" b="1" dirty="0">
                <a:solidFill>
                  <a:schemeClr val="tx1"/>
                </a:solidFill>
              </a:rPr>
              <a:t>Materyal Sağlama ve Dağıtım Şube Müdürlüğü</a:t>
            </a:r>
          </a:p>
          <a:p>
            <a:pPr marL="0" indent="0">
              <a:buNone/>
            </a:pPr>
            <a:r>
              <a:rPr lang="tr-TR" b="1" dirty="0">
                <a:solidFill>
                  <a:schemeClr val="tx1"/>
                </a:solidFill>
              </a:rPr>
              <a:t>Emek Mah. Wilhelm Thomsen Cad. No:4 </a:t>
            </a:r>
          </a:p>
          <a:p>
            <a:pPr marL="0" indent="0">
              <a:buNone/>
            </a:pPr>
            <a:r>
              <a:rPr lang="tr-TR" b="1" dirty="0">
                <a:solidFill>
                  <a:schemeClr val="tx1"/>
                </a:solidFill>
              </a:rPr>
              <a:t>(Milli Kütüphane Konferans Salonu yanında)</a:t>
            </a:r>
          </a:p>
          <a:p>
            <a:pPr marL="0" indent="0">
              <a:buNone/>
            </a:pPr>
            <a:r>
              <a:rPr lang="tr-TR" b="1" dirty="0">
                <a:solidFill>
                  <a:schemeClr val="tx1"/>
                </a:solidFill>
              </a:rPr>
              <a:t>06490 Çankaya/ANKARA</a:t>
            </a:r>
          </a:p>
        </p:txBody>
      </p:sp>
    </p:spTree>
    <p:extLst>
      <p:ext uri="{BB962C8B-B14F-4D97-AF65-F5344CB8AC3E}">
        <p14:creationId xmlns:p14="http://schemas.microsoft.com/office/powerpoint/2010/main" val="397635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2">
            <a:extLst>
              <a:ext uri="{FF2B5EF4-FFF2-40B4-BE49-F238E27FC236}">
                <a16:creationId xmlns:a16="http://schemas.microsoft.com/office/drawing/2014/main" id="{C0180DB4-4035-450B-9A4B-EE77C17EBC1B}"/>
              </a:ext>
            </a:extLst>
          </p:cNvPr>
          <p:cNvSpPr>
            <a:spLocks noGrp="1"/>
          </p:cNvSpPr>
          <p:nvPr>
            <p:ph type="title"/>
          </p:nvPr>
        </p:nvSpPr>
        <p:spPr>
          <a:xfrm>
            <a:off x="1250950" y="382588"/>
            <a:ext cx="10179050" cy="1492250"/>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
        <p:nvSpPr>
          <p:cNvPr id="6" name="İçerik Yer Tutucusu 3">
            <a:extLst>
              <a:ext uri="{FF2B5EF4-FFF2-40B4-BE49-F238E27FC236}">
                <a16:creationId xmlns:a16="http://schemas.microsoft.com/office/drawing/2014/main" id="{BDC885D7-E38D-4D46-B70D-A18847E0417D}"/>
              </a:ext>
            </a:extLst>
          </p:cNvPr>
          <p:cNvSpPr>
            <a:spLocks noGrp="1"/>
          </p:cNvSpPr>
          <p:nvPr>
            <p:ph sz="half" idx="1"/>
          </p:nvPr>
        </p:nvSpPr>
        <p:spPr>
          <a:xfrm>
            <a:off x="1198033" y="1828236"/>
            <a:ext cx="10435165" cy="3619500"/>
          </a:xfrm>
        </p:spPr>
        <p:txBody>
          <a:bodyPr>
            <a:normAutofit/>
          </a:bodyPr>
          <a:lstStyle/>
          <a:p>
            <a:r>
              <a:rPr lang="tr-TR" dirty="0">
                <a:solidFill>
                  <a:schemeClr val="tx1"/>
                </a:solidFill>
              </a:rPr>
              <a:t>30 Nisan 2025 tarihinde gerçekleşen Yayın Seçme Kurulu kararı ile toplam 6.809 çeşit, 799.150 adet kitap satın alınmasına karar verilmiştir. Sağlama süreci ile ilgili işlemler devam etmektedir.</a:t>
            </a:r>
          </a:p>
          <a:p>
            <a:r>
              <a:rPr lang="tr-TR" dirty="0">
                <a:solidFill>
                  <a:schemeClr val="tx1"/>
                </a:solidFill>
              </a:rPr>
              <a:t>2025 Yılı için toplam 284 çeşit, 425.650 adet süreli yayın aboneliği gerçekleştirilmiştir.</a:t>
            </a:r>
            <a:br>
              <a:rPr lang="tr-TR" dirty="0">
                <a:solidFill>
                  <a:schemeClr val="tx1"/>
                </a:solidFill>
              </a:rPr>
            </a:br>
            <a:endParaRPr lang="tr-TR" dirty="0">
              <a:solidFill>
                <a:schemeClr val="tx1"/>
              </a:solidFill>
            </a:endParaRPr>
          </a:p>
          <a:p>
            <a:pPr marL="0" indent="0">
              <a:buNone/>
            </a:pPr>
            <a:endParaRPr lang="tr-TR" dirty="0">
              <a:solidFill>
                <a:schemeClr val="tx1"/>
              </a:solidFill>
            </a:endParaRPr>
          </a:p>
          <a:p>
            <a:pPr marL="0" indent="0">
              <a:buNone/>
            </a:pPr>
            <a:r>
              <a:rPr lang="tr-TR" sz="1800" dirty="0">
                <a:solidFill>
                  <a:schemeClr val="tx1"/>
                </a:solidFill>
              </a:rPr>
              <a:t>2025 Yılında toplam;</a:t>
            </a:r>
          </a:p>
        </p:txBody>
      </p:sp>
      <p:graphicFrame>
        <p:nvGraphicFramePr>
          <p:cNvPr id="7" name="Tablo 6">
            <a:extLst>
              <a:ext uri="{FF2B5EF4-FFF2-40B4-BE49-F238E27FC236}">
                <a16:creationId xmlns:a16="http://schemas.microsoft.com/office/drawing/2014/main" id="{C95DA29E-D102-420B-A7F8-D15D8284C9B3}"/>
              </a:ext>
            </a:extLst>
          </p:cNvPr>
          <p:cNvGraphicFramePr>
            <a:graphicFrameLocks noGrp="1"/>
          </p:cNvGraphicFramePr>
          <p:nvPr>
            <p:extLst>
              <p:ext uri="{D42A27DB-BD31-4B8C-83A1-F6EECF244321}">
                <p14:modId xmlns:p14="http://schemas.microsoft.com/office/powerpoint/2010/main" val="1112305311"/>
              </p:ext>
            </p:extLst>
          </p:nvPr>
        </p:nvGraphicFramePr>
        <p:xfrm>
          <a:off x="1017057" y="4578915"/>
          <a:ext cx="10797116" cy="1760356"/>
        </p:xfrm>
        <a:graphic>
          <a:graphicData uri="http://schemas.openxmlformats.org/drawingml/2006/table">
            <a:tbl>
              <a:tblPr/>
              <a:tblGrid>
                <a:gridCol w="3030010">
                  <a:extLst>
                    <a:ext uri="{9D8B030D-6E8A-4147-A177-3AD203B41FA5}">
                      <a16:colId xmlns:a16="http://schemas.microsoft.com/office/drawing/2014/main" val="4129322779"/>
                    </a:ext>
                  </a:extLst>
                </a:gridCol>
                <a:gridCol w="2133600">
                  <a:extLst>
                    <a:ext uri="{9D8B030D-6E8A-4147-A177-3AD203B41FA5}">
                      <a16:colId xmlns:a16="http://schemas.microsoft.com/office/drawing/2014/main" val="1621435086"/>
                    </a:ext>
                  </a:extLst>
                </a:gridCol>
                <a:gridCol w="2934227">
                  <a:extLst>
                    <a:ext uri="{9D8B030D-6E8A-4147-A177-3AD203B41FA5}">
                      <a16:colId xmlns:a16="http://schemas.microsoft.com/office/drawing/2014/main" val="1318738165"/>
                    </a:ext>
                  </a:extLst>
                </a:gridCol>
                <a:gridCol w="2699279">
                  <a:extLst>
                    <a:ext uri="{9D8B030D-6E8A-4147-A177-3AD203B41FA5}">
                      <a16:colId xmlns:a16="http://schemas.microsoft.com/office/drawing/2014/main" val="1186540846"/>
                    </a:ext>
                  </a:extLst>
                </a:gridCol>
              </a:tblGrid>
              <a:tr h="535760">
                <a:tc>
                  <a:txBody>
                    <a:bodyPr/>
                    <a:lstStyle/>
                    <a:p>
                      <a:pPr algn="ctr"/>
                      <a:r>
                        <a:rPr lang="tr-TR" sz="1400" b="1" dirty="0">
                          <a:solidFill>
                            <a:srgbClr val="FF0000"/>
                          </a:solidFill>
                          <a:effectLst/>
                        </a:rPr>
                        <a:t>Başvurulan Yayınların Açıklaması</a:t>
                      </a:r>
                    </a:p>
                  </a:txBody>
                  <a:tcPr marL="76537" marR="76537" marT="38269" marB="38269" anchor="ctr">
                    <a:lnL>
                      <a:noFill/>
                    </a:lnL>
                    <a:lnR>
                      <a:noFill/>
                    </a:lnR>
                    <a:lnT>
                      <a:noFill/>
                    </a:lnT>
                    <a:lnB>
                      <a:noFill/>
                    </a:lnB>
                    <a:solidFill>
                      <a:srgbClr val="FFFFFF"/>
                    </a:solidFill>
                  </a:tcPr>
                </a:tc>
                <a:tc>
                  <a:txBody>
                    <a:bodyPr/>
                    <a:lstStyle/>
                    <a:p>
                      <a:pPr algn="ctr"/>
                      <a:r>
                        <a:rPr lang="tr-TR" sz="1400" b="1">
                          <a:solidFill>
                            <a:srgbClr val="FF0000"/>
                          </a:solidFill>
                          <a:effectLst/>
                        </a:rPr>
                        <a:t>Miktar</a:t>
                      </a:r>
                      <a:endParaRPr lang="tr-TR" sz="1400" b="1" dirty="0">
                        <a:solidFill>
                          <a:srgbClr val="FF0000"/>
                        </a:solidFill>
                        <a:effectLst/>
                      </a:endParaRPr>
                    </a:p>
                  </a:txBody>
                  <a:tcPr marL="76537" marR="76537" marT="38269" marB="38269" anchor="ctr">
                    <a:lnL>
                      <a:noFill/>
                    </a:lnL>
                    <a:lnR>
                      <a:noFill/>
                    </a:lnR>
                    <a:lnT>
                      <a:noFill/>
                    </a:lnT>
                    <a:lnB>
                      <a:noFill/>
                    </a:lnB>
                    <a:solidFill>
                      <a:srgbClr val="FFFFFF"/>
                    </a:solidFill>
                  </a:tcPr>
                </a:tc>
                <a:tc>
                  <a:txBody>
                    <a:bodyPr/>
                    <a:lstStyle/>
                    <a:p>
                      <a:pPr algn="ctr"/>
                      <a:r>
                        <a:rPr lang="tr-TR" sz="1400" b="1">
                          <a:solidFill>
                            <a:srgbClr val="FF0000"/>
                          </a:solidFill>
                          <a:effectLst/>
                        </a:rPr>
                        <a:t>İncelenmiş Yayınların Açıklaması</a:t>
                      </a:r>
                      <a:endParaRPr lang="tr-TR" sz="1400" b="1" dirty="0">
                        <a:solidFill>
                          <a:srgbClr val="FF0000"/>
                        </a:solidFill>
                        <a:effectLst/>
                      </a:endParaRPr>
                    </a:p>
                  </a:txBody>
                  <a:tcPr marL="76537" marR="76537" marT="38269" marB="38269" anchor="ctr">
                    <a:lnL>
                      <a:noFill/>
                    </a:lnL>
                    <a:lnR>
                      <a:noFill/>
                    </a:lnR>
                    <a:lnT>
                      <a:noFill/>
                    </a:lnT>
                    <a:lnB>
                      <a:noFill/>
                    </a:lnB>
                    <a:solidFill>
                      <a:srgbClr val="FFFFFF"/>
                    </a:solidFill>
                  </a:tcPr>
                </a:tc>
                <a:tc>
                  <a:txBody>
                    <a:bodyPr/>
                    <a:lstStyle/>
                    <a:p>
                      <a:pPr algn="ctr"/>
                      <a:r>
                        <a:rPr lang="tr-TR" sz="1400" b="1" dirty="0">
                          <a:solidFill>
                            <a:srgbClr val="FF0000"/>
                          </a:solidFill>
                          <a:effectLst/>
                        </a:rPr>
                        <a:t>Miktar</a:t>
                      </a:r>
                    </a:p>
                  </a:txBody>
                  <a:tcPr marL="76537" marR="76537" marT="38269" marB="38269" anchor="ctr">
                    <a:lnL>
                      <a:noFill/>
                    </a:lnL>
                    <a:lnR>
                      <a:noFill/>
                    </a:lnR>
                    <a:lnT>
                      <a:noFill/>
                    </a:lnT>
                    <a:lnB>
                      <a:noFill/>
                    </a:lnB>
                    <a:solidFill>
                      <a:srgbClr val="FFFFFF"/>
                    </a:solidFill>
                  </a:tcPr>
                </a:tc>
                <a:extLst>
                  <a:ext uri="{0D108BD9-81ED-4DB2-BD59-A6C34878D82A}">
                    <a16:rowId xmlns:a16="http://schemas.microsoft.com/office/drawing/2014/main" val="1615061274"/>
                  </a:ext>
                </a:extLst>
              </a:tr>
              <a:tr h="306149">
                <a:tc>
                  <a:txBody>
                    <a:bodyPr/>
                    <a:lstStyle/>
                    <a:p>
                      <a:r>
                        <a:rPr lang="tr-TR" sz="1500" b="1" dirty="0">
                          <a:effectLst/>
                        </a:rPr>
                        <a:t>Başvurulan Kitap</a:t>
                      </a:r>
                    </a:p>
                  </a:txBody>
                  <a:tcPr marL="76537" marR="76537" marT="38269" marB="38269" anchor="ctr">
                    <a:lnL>
                      <a:noFill/>
                    </a:lnL>
                    <a:lnR>
                      <a:noFill/>
                    </a:lnR>
                    <a:lnT>
                      <a:noFill/>
                    </a:lnT>
                    <a:lnB>
                      <a:noFill/>
                    </a:lnB>
                    <a:solidFill>
                      <a:srgbClr val="FFFFFF"/>
                    </a:solidFill>
                  </a:tcPr>
                </a:tc>
                <a:tc>
                  <a:txBody>
                    <a:bodyPr/>
                    <a:lstStyle/>
                    <a:p>
                      <a:pPr algn="ctr"/>
                      <a:r>
                        <a:rPr lang="tr-TR" sz="1500" b="1" dirty="0">
                          <a:effectLst/>
                        </a:rPr>
                        <a:t>32926</a:t>
                      </a:r>
                    </a:p>
                  </a:txBody>
                  <a:tcPr marL="76537" marR="76537" marT="38269" marB="38269" anchor="ctr">
                    <a:lnL>
                      <a:noFill/>
                    </a:lnL>
                    <a:lnR>
                      <a:noFill/>
                    </a:lnR>
                    <a:lnT>
                      <a:noFill/>
                    </a:lnT>
                    <a:lnB>
                      <a:noFill/>
                    </a:lnB>
                    <a:solidFill>
                      <a:srgbClr val="FFFFFF"/>
                    </a:solidFill>
                  </a:tcPr>
                </a:tc>
                <a:tc>
                  <a:txBody>
                    <a:bodyPr/>
                    <a:lstStyle/>
                    <a:p>
                      <a:r>
                        <a:rPr lang="tr-TR" sz="1500" b="1">
                          <a:effectLst/>
                        </a:rPr>
                        <a:t>Onaylanmış Kitap</a:t>
                      </a:r>
                    </a:p>
                  </a:txBody>
                  <a:tcPr marL="76537" marR="76537" marT="38269" marB="38269" anchor="ctr">
                    <a:lnL>
                      <a:noFill/>
                    </a:lnL>
                    <a:lnR>
                      <a:noFill/>
                    </a:lnR>
                    <a:lnT>
                      <a:noFill/>
                    </a:lnT>
                    <a:lnB>
                      <a:noFill/>
                    </a:lnB>
                    <a:solidFill>
                      <a:srgbClr val="FFFFFF"/>
                    </a:solidFill>
                  </a:tcPr>
                </a:tc>
                <a:tc>
                  <a:txBody>
                    <a:bodyPr/>
                    <a:lstStyle/>
                    <a:p>
                      <a:pPr algn="ctr"/>
                      <a:r>
                        <a:rPr lang="tr-TR" sz="1500" b="1">
                          <a:effectLst/>
                        </a:rPr>
                        <a:t>23940</a:t>
                      </a:r>
                    </a:p>
                  </a:txBody>
                  <a:tcPr marL="76537" marR="76537" marT="38269" marB="38269" anchor="ctr">
                    <a:lnL>
                      <a:noFill/>
                    </a:lnL>
                    <a:lnR>
                      <a:noFill/>
                    </a:lnR>
                    <a:lnT>
                      <a:noFill/>
                    </a:lnT>
                    <a:lnB>
                      <a:noFill/>
                    </a:lnB>
                    <a:solidFill>
                      <a:srgbClr val="FFFFFF"/>
                    </a:solidFill>
                  </a:tcPr>
                </a:tc>
                <a:extLst>
                  <a:ext uri="{0D108BD9-81ED-4DB2-BD59-A6C34878D82A}">
                    <a16:rowId xmlns:a16="http://schemas.microsoft.com/office/drawing/2014/main" val="661836628"/>
                  </a:ext>
                </a:extLst>
              </a:tr>
              <a:tr h="306149">
                <a:tc>
                  <a:txBody>
                    <a:bodyPr/>
                    <a:lstStyle/>
                    <a:p>
                      <a:r>
                        <a:rPr lang="tr-TR" sz="1500" b="1">
                          <a:effectLst/>
                        </a:rPr>
                        <a:t>İncelenmiş Kitap</a:t>
                      </a:r>
                    </a:p>
                  </a:txBody>
                  <a:tcPr marL="76537" marR="76537" marT="38269" marB="38269" anchor="ctr">
                    <a:lnL>
                      <a:noFill/>
                    </a:lnL>
                    <a:lnR>
                      <a:noFill/>
                    </a:lnR>
                    <a:lnT>
                      <a:noFill/>
                    </a:lnT>
                    <a:lnB>
                      <a:noFill/>
                    </a:lnB>
                    <a:solidFill>
                      <a:srgbClr val="FFFFFF"/>
                    </a:solidFill>
                  </a:tcPr>
                </a:tc>
                <a:tc>
                  <a:txBody>
                    <a:bodyPr/>
                    <a:lstStyle/>
                    <a:p>
                      <a:pPr algn="ctr"/>
                      <a:r>
                        <a:rPr lang="tr-TR" sz="1500" b="1" dirty="0">
                          <a:effectLst/>
                        </a:rPr>
                        <a:t>29812</a:t>
                      </a:r>
                    </a:p>
                  </a:txBody>
                  <a:tcPr marL="76537" marR="76537" marT="38269" marB="38269" anchor="ctr">
                    <a:lnL>
                      <a:noFill/>
                    </a:lnL>
                    <a:lnR>
                      <a:noFill/>
                    </a:lnR>
                    <a:lnT>
                      <a:noFill/>
                    </a:lnT>
                    <a:lnB>
                      <a:noFill/>
                    </a:lnB>
                    <a:solidFill>
                      <a:srgbClr val="FFFFFF"/>
                    </a:solidFill>
                  </a:tcPr>
                </a:tc>
                <a:tc>
                  <a:txBody>
                    <a:bodyPr/>
                    <a:lstStyle/>
                    <a:p>
                      <a:r>
                        <a:rPr lang="tr-TR" sz="1500" b="1">
                          <a:effectLst/>
                        </a:rPr>
                        <a:t>Hatalı Kitap</a:t>
                      </a:r>
                    </a:p>
                  </a:txBody>
                  <a:tcPr marL="76537" marR="76537" marT="38269" marB="38269" anchor="ctr">
                    <a:lnL>
                      <a:noFill/>
                    </a:lnL>
                    <a:lnR>
                      <a:noFill/>
                    </a:lnR>
                    <a:lnT>
                      <a:noFill/>
                    </a:lnT>
                    <a:lnB>
                      <a:noFill/>
                    </a:lnB>
                    <a:solidFill>
                      <a:srgbClr val="FFFFFF"/>
                    </a:solidFill>
                  </a:tcPr>
                </a:tc>
                <a:tc>
                  <a:txBody>
                    <a:bodyPr/>
                    <a:lstStyle/>
                    <a:p>
                      <a:pPr algn="ctr"/>
                      <a:r>
                        <a:rPr lang="tr-TR" sz="1500" b="1">
                          <a:effectLst/>
                        </a:rPr>
                        <a:t>5872</a:t>
                      </a:r>
                    </a:p>
                  </a:txBody>
                  <a:tcPr marL="76537" marR="76537" marT="38269" marB="38269" anchor="ctr">
                    <a:lnL>
                      <a:noFill/>
                    </a:lnL>
                    <a:lnR>
                      <a:noFill/>
                    </a:lnR>
                    <a:lnT>
                      <a:noFill/>
                    </a:lnT>
                    <a:lnB>
                      <a:noFill/>
                    </a:lnB>
                    <a:solidFill>
                      <a:srgbClr val="FFFFFF"/>
                    </a:solidFill>
                  </a:tcPr>
                </a:tc>
                <a:extLst>
                  <a:ext uri="{0D108BD9-81ED-4DB2-BD59-A6C34878D82A}">
                    <a16:rowId xmlns:a16="http://schemas.microsoft.com/office/drawing/2014/main" val="3248874774"/>
                  </a:ext>
                </a:extLst>
              </a:tr>
              <a:tr h="306149">
                <a:tc>
                  <a:txBody>
                    <a:bodyPr/>
                    <a:lstStyle/>
                    <a:p>
                      <a:r>
                        <a:rPr lang="tr-TR" sz="1500" b="1" dirty="0">
                          <a:effectLst/>
                        </a:rPr>
                        <a:t>Bekleyen Kitap</a:t>
                      </a:r>
                    </a:p>
                  </a:txBody>
                  <a:tcPr marL="76537" marR="76537" marT="38269" marB="38269" anchor="ctr">
                    <a:lnL>
                      <a:noFill/>
                    </a:lnL>
                    <a:lnR>
                      <a:noFill/>
                    </a:lnR>
                    <a:lnT>
                      <a:noFill/>
                    </a:lnT>
                    <a:lnB>
                      <a:noFill/>
                    </a:lnB>
                    <a:solidFill>
                      <a:srgbClr val="FFFFFF"/>
                    </a:solidFill>
                  </a:tcPr>
                </a:tc>
                <a:tc>
                  <a:txBody>
                    <a:bodyPr/>
                    <a:lstStyle/>
                    <a:p>
                      <a:pPr algn="ctr"/>
                      <a:r>
                        <a:rPr lang="tr-TR" sz="1500" b="1">
                          <a:effectLst/>
                        </a:rPr>
                        <a:t>3114</a:t>
                      </a:r>
                    </a:p>
                  </a:txBody>
                  <a:tcPr marL="76537" marR="76537" marT="38269" marB="38269" anchor="ctr">
                    <a:lnL>
                      <a:noFill/>
                    </a:lnL>
                    <a:lnR>
                      <a:noFill/>
                    </a:lnR>
                    <a:lnT>
                      <a:noFill/>
                    </a:lnT>
                    <a:lnB>
                      <a:noFill/>
                    </a:lnB>
                    <a:solidFill>
                      <a:srgbClr val="FFFFFF"/>
                    </a:solidFill>
                  </a:tcPr>
                </a:tc>
                <a:tc>
                  <a:txBody>
                    <a:bodyPr/>
                    <a:lstStyle/>
                    <a:p>
                      <a:r>
                        <a:rPr lang="tr-TR" sz="1500" b="1" dirty="0">
                          <a:effectLst/>
                        </a:rPr>
                        <a:t>Uyarı</a:t>
                      </a:r>
                    </a:p>
                  </a:txBody>
                  <a:tcPr marL="76537" marR="76537" marT="38269" marB="38269" anchor="ctr">
                    <a:lnL>
                      <a:noFill/>
                    </a:lnL>
                    <a:lnR>
                      <a:noFill/>
                    </a:lnR>
                    <a:lnT>
                      <a:noFill/>
                    </a:lnT>
                    <a:lnB>
                      <a:noFill/>
                    </a:lnB>
                    <a:solidFill>
                      <a:srgbClr val="FFFFFF"/>
                    </a:solidFill>
                  </a:tcPr>
                </a:tc>
                <a:tc>
                  <a:txBody>
                    <a:bodyPr/>
                    <a:lstStyle/>
                    <a:p>
                      <a:pPr algn="ctr"/>
                      <a:r>
                        <a:rPr lang="tr-TR" sz="1500" b="1">
                          <a:effectLst/>
                        </a:rPr>
                        <a:t>104</a:t>
                      </a:r>
                    </a:p>
                  </a:txBody>
                  <a:tcPr marL="76537" marR="76537" marT="38269" marB="38269" anchor="ctr">
                    <a:lnL>
                      <a:noFill/>
                    </a:lnL>
                    <a:lnR>
                      <a:noFill/>
                    </a:lnR>
                    <a:lnT>
                      <a:noFill/>
                    </a:lnT>
                    <a:lnB>
                      <a:noFill/>
                    </a:lnB>
                    <a:solidFill>
                      <a:srgbClr val="FFFFFF"/>
                    </a:solidFill>
                  </a:tcPr>
                </a:tc>
                <a:extLst>
                  <a:ext uri="{0D108BD9-81ED-4DB2-BD59-A6C34878D82A}">
                    <a16:rowId xmlns:a16="http://schemas.microsoft.com/office/drawing/2014/main" val="658951086"/>
                  </a:ext>
                </a:extLst>
              </a:tr>
              <a:tr h="306149">
                <a:tc>
                  <a:txBody>
                    <a:bodyPr/>
                    <a:lstStyle/>
                    <a:p>
                      <a:r>
                        <a:rPr lang="tr-TR" sz="1500" b="1" dirty="0">
                          <a:effectLst/>
                        </a:rPr>
                        <a:t>Başvuru Yapan Yayımcı</a:t>
                      </a:r>
                    </a:p>
                  </a:txBody>
                  <a:tcPr marL="76537" marR="76537" marT="38269" marB="38269" anchor="ctr">
                    <a:lnL>
                      <a:noFill/>
                    </a:lnL>
                    <a:lnR>
                      <a:noFill/>
                    </a:lnR>
                    <a:lnT>
                      <a:noFill/>
                    </a:lnT>
                    <a:lnB>
                      <a:noFill/>
                    </a:lnB>
                    <a:solidFill>
                      <a:srgbClr val="FFFFFF"/>
                    </a:solidFill>
                  </a:tcPr>
                </a:tc>
                <a:tc>
                  <a:txBody>
                    <a:bodyPr/>
                    <a:lstStyle/>
                    <a:p>
                      <a:pPr algn="ctr"/>
                      <a:r>
                        <a:rPr lang="tr-TR" sz="1500" b="1" dirty="0">
                          <a:effectLst/>
                        </a:rPr>
                        <a:t>1024</a:t>
                      </a:r>
                    </a:p>
                  </a:txBody>
                  <a:tcPr marL="76537" marR="76537" marT="38269" marB="38269" anchor="ctr">
                    <a:lnL>
                      <a:noFill/>
                    </a:lnL>
                    <a:lnR>
                      <a:noFill/>
                    </a:lnR>
                    <a:lnT>
                      <a:noFill/>
                    </a:lnT>
                    <a:lnB>
                      <a:noFill/>
                    </a:lnB>
                    <a:solidFill>
                      <a:srgbClr val="FFFFFF"/>
                    </a:solidFill>
                  </a:tcPr>
                </a:tc>
                <a:tc>
                  <a:txBody>
                    <a:bodyPr/>
                    <a:lstStyle/>
                    <a:p>
                      <a:endParaRPr lang="tr-TR" sz="1500" b="1" dirty="0">
                        <a:effectLst/>
                      </a:endParaRPr>
                    </a:p>
                  </a:txBody>
                  <a:tcPr marL="76537" marR="76537" marT="38269" marB="38269" anchor="ctr">
                    <a:lnL>
                      <a:noFill/>
                    </a:lnL>
                    <a:lnR>
                      <a:noFill/>
                    </a:lnR>
                    <a:lnT>
                      <a:noFill/>
                    </a:lnT>
                    <a:lnB>
                      <a:noFill/>
                    </a:lnB>
                    <a:solidFill>
                      <a:srgbClr val="FFFFFF"/>
                    </a:solidFill>
                  </a:tcPr>
                </a:tc>
                <a:tc>
                  <a:txBody>
                    <a:bodyPr/>
                    <a:lstStyle/>
                    <a:p>
                      <a:pPr algn="ctr"/>
                      <a:endParaRPr lang="tr-TR" sz="1500" b="1" dirty="0">
                        <a:effectLst/>
                      </a:endParaRPr>
                    </a:p>
                  </a:txBody>
                  <a:tcPr marL="76537" marR="76537" marT="38269" marB="38269" anchor="ctr">
                    <a:lnL>
                      <a:noFill/>
                    </a:lnL>
                    <a:lnR>
                      <a:noFill/>
                    </a:lnR>
                    <a:lnT>
                      <a:noFill/>
                    </a:lnT>
                    <a:lnB>
                      <a:noFill/>
                    </a:lnB>
                    <a:solidFill>
                      <a:srgbClr val="FFFFFF"/>
                    </a:solidFill>
                  </a:tcPr>
                </a:tc>
                <a:extLst>
                  <a:ext uri="{0D108BD9-81ED-4DB2-BD59-A6C34878D82A}">
                    <a16:rowId xmlns:a16="http://schemas.microsoft.com/office/drawing/2014/main" val="3098676961"/>
                  </a:ext>
                </a:extLst>
              </a:tr>
            </a:tbl>
          </a:graphicData>
        </a:graphic>
      </p:graphicFrame>
      <p:sp>
        <p:nvSpPr>
          <p:cNvPr id="8" name="Rectangle 1">
            <a:extLst>
              <a:ext uri="{FF2B5EF4-FFF2-40B4-BE49-F238E27FC236}">
                <a16:creationId xmlns:a16="http://schemas.microsoft.com/office/drawing/2014/main" id="{A740D8E5-501F-432E-B5AF-825B7E85DBC6}"/>
              </a:ext>
            </a:extLst>
          </p:cNvPr>
          <p:cNvSpPr>
            <a:spLocks noChangeArrowheads="1"/>
          </p:cNvSpPr>
          <p:nvPr/>
        </p:nvSpPr>
        <p:spPr bwMode="auto">
          <a:xfrm>
            <a:off x="1250950" y="3203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800" b="0" i="0" u="none" strike="noStrike" cap="none" normalizeH="0" baseline="0">
                <a:ln>
                  <a:noFill/>
                </a:ln>
                <a:solidFill>
                  <a:schemeClr val="tx1"/>
                </a:solidFill>
                <a:effectLst/>
                <a:latin typeface="Arial" panose="020B0604020202020204" pitchFamily="34" charset="0"/>
              </a:rPr>
            </a:br>
            <a:endParaRPr kumimoji="0" lang="tr-TR" altLang="tr-T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7006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C8A3E8A-5AB7-44AD-9E3F-844C8310965A}"/>
              </a:ext>
            </a:extLst>
          </p:cNvPr>
          <p:cNvSpPr>
            <a:spLocks noGrp="1"/>
          </p:cNvSpPr>
          <p:nvPr>
            <p:ph sz="half" idx="1"/>
          </p:nvPr>
        </p:nvSpPr>
        <p:spPr>
          <a:xfrm>
            <a:off x="3390899" y="2015065"/>
            <a:ext cx="5338234" cy="3835401"/>
          </a:xfrm>
        </p:spPr>
        <p:txBody>
          <a:bodyPr>
            <a:normAutofit/>
          </a:bodyPr>
          <a:lstStyle/>
          <a:p>
            <a:pPr marL="0" indent="0" algn="ctr">
              <a:buNone/>
            </a:pPr>
            <a:r>
              <a:rPr lang="tr-TR" dirty="0">
                <a:solidFill>
                  <a:schemeClr val="tx2"/>
                </a:solidFill>
                <a:latin typeface="Imprint MT Shadow" panose="04020605060303030202" pitchFamily="82" charset="0"/>
              </a:rPr>
              <a:t>Bizi dinlediğiniz için teşekkürler…</a:t>
            </a:r>
          </a:p>
          <a:p>
            <a:pPr algn="ctr"/>
            <a:endParaRPr lang="tr-TR" dirty="0">
              <a:solidFill>
                <a:schemeClr val="tx2"/>
              </a:solidFill>
            </a:endParaRPr>
          </a:p>
          <a:p>
            <a:pPr algn="ctr"/>
            <a:endParaRPr lang="tr-TR" dirty="0">
              <a:solidFill>
                <a:schemeClr val="tx2"/>
              </a:solidFill>
            </a:endParaRPr>
          </a:p>
          <a:p>
            <a:pPr marL="0" indent="0" algn="ctr">
              <a:buNone/>
            </a:pPr>
            <a:r>
              <a:rPr lang="tr-TR" dirty="0">
                <a:solidFill>
                  <a:schemeClr val="tx2"/>
                </a:solidFill>
                <a:latin typeface="Imprint MT Shadow" panose="04020605060303030202" pitchFamily="82" charset="0"/>
              </a:rPr>
              <a:t>Serkan ÖZKAN</a:t>
            </a:r>
          </a:p>
          <a:p>
            <a:pPr marL="0" indent="0" algn="ctr">
              <a:buNone/>
            </a:pPr>
            <a:r>
              <a:rPr lang="tr-TR" dirty="0">
                <a:solidFill>
                  <a:schemeClr val="tx2"/>
                </a:solidFill>
                <a:latin typeface="Imprint MT Shadow" panose="04020605060303030202" pitchFamily="82" charset="0"/>
              </a:rPr>
              <a:t>Materyal Sağlama ve Dağıtım Şube Müdürü</a:t>
            </a:r>
          </a:p>
        </p:txBody>
      </p:sp>
      <p:sp>
        <p:nvSpPr>
          <p:cNvPr id="5" name="Başlık 12">
            <a:extLst>
              <a:ext uri="{FF2B5EF4-FFF2-40B4-BE49-F238E27FC236}">
                <a16:creationId xmlns:a16="http://schemas.microsoft.com/office/drawing/2014/main" id="{647BC88B-ABE5-4226-8893-30D6BD66CF0F}"/>
              </a:ext>
            </a:extLst>
          </p:cNvPr>
          <p:cNvSpPr>
            <a:spLocks noGrp="1"/>
          </p:cNvSpPr>
          <p:nvPr>
            <p:ph type="title"/>
          </p:nvPr>
        </p:nvSpPr>
        <p:spPr>
          <a:xfrm>
            <a:off x="1096434" y="418407"/>
            <a:ext cx="10435166" cy="758975"/>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400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C218D0B7-AD22-4067-B39D-6990F396E2C0}"/>
              </a:ext>
            </a:extLst>
          </p:cNvPr>
          <p:cNvSpPr txBox="1"/>
          <p:nvPr/>
        </p:nvSpPr>
        <p:spPr>
          <a:xfrm>
            <a:off x="1251677" y="1517429"/>
            <a:ext cx="9763455" cy="1077218"/>
          </a:xfrm>
          <a:prstGeom prst="rect">
            <a:avLst/>
          </a:prstGeom>
          <a:noFill/>
        </p:spPr>
        <p:txBody>
          <a:bodyPr wrap="square">
            <a:spAutoFit/>
          </a:bodyPr>
          <a:lstStyle/>
          <a:p>
            <a:r>
              <a:rPr lang="tr-TR" altLang="tr-TR" b="1" dirty="0">
                <a:latin typeface="Cambria" panose="02040503050406030204" pitchFamily="18" charset="0"/>
                <a:ea typeface="Cambria" panose="02040503050406030204" pitchFamily="18" charset="0"/>
              </a:rPr>
              <a:t>Aktivasyon İşlemi</a:t>
            </a:r>
          </a:p>
          <a:p>
            <a:pPr algn="just"/>
            <a:endParaRPr lang="tr-TR" altLang="tr-TR" sz="500" b="1" dirty="0">
              <a:latin typeface="Cambria" panose="02040503050406030204" pitchFamily="18" charset="0"/>
              <a:ea typeface="Cambria" panose="02040503050406030204" pitchFamily="18" charset="0"/>
            </a:endParaRPr>
          </a:p>
          <a:p>
            <a:pPr algn="just"/>
            <a:endParaRPr lang="tr-TR" altLang="tr-TR" sz="500" b="1" dirty="0">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tr-TR" altLang="tr-TR" dirty="0">
                <a:latin typeface="Cambria" panose="02040503050406030204" pitchFamily="18" charset="0"/>
                <a:ea typeface="Cambria" panose="02040503050406030204" pitchFamily="18" charset="0"/>
              </a:rPr>
              <a:t>Aktivasyon işlemini tamamlayan yayıncılar, </a:t>
            </a:r>
            <a:r>
              <a:rPr lang="tr-TR" altLang="tr-TR" dirty="0">
                <a:solidFill>
                  <a:srgbClr val="FF0000"/>
                </a:solidFill>
                <a:latin typeface="Cambria" panose="02040503050406030204" pitchFamily="18" charset="0"/>
                <a:ea typeface="Cambria" panose="02040503050406030204" pitchFamily="18" charset="0"/>
              </a:rPr>
              <a:t>Materyal Sağlama ve Satın Alma Bilgi Sistemi’</a:t>
            </a:r>
            <a:r>
              <a:rPr lang="tr-TR" altLang="tr-TR" dirty="0">
                <a:latin typeface="Cambria" panose="02040503050406030204" pitchFamily="18" charset="0"/>
                <a:ea typeface="Cambria" panose="02040503050406030204" pitchFamily="18" charset="0"/>
              </a:rPr>
              <a:t>ni</a:t>
            </a:r>
            <a:r>
              <a:rPr lang="tr-TR" altLang="tr-TR" dirty="0">
                <a:solidFill>
                  <a:srgbClr val="FF0000"/>
                </a:solidFill>
                <a:latin typeface="Cambria" panose="02040503050406030204" pitchFamily="18" charset="0"/>
                <a:ea typeface="Cambria" panose="02040503050406030204" pitchFamily="18" charset="0"/>
              </a:rPr>
              <a:t> </a:t>
            </a:r>
            <a:r>
              <a:rPr lang="tr-TR" altLang="tr-TR" dirty="0">
                <a:latin typeface="Cambria" panose="02040503050406030204" pitchFamily="18" charset="0"/>
                <a:ea typeface="Cambria" panose="02040503050406030204" pitchFamily="18" charset="0"/>
              </a:rPr>
              <a:t>seçerek giriş yapmalıdır.</a:t>
            </a:r>
            <a:endParaRPr lang="tr-TR" altLang="tr-TR" dirty="0">
              <a:solidFill>
                <a:srgbClr val="00B050"/>
              </a:solidFill>
              <a:latin typeface="Cambria" panose="02040503050406030204" pitchFamily="18" charset="0"/>
              <a:ea typeface="Cambria" panose="02040503050406030204" pitchFamily="18" charset="0"/>
            </a:endParaRPr>
          </a:p>
        </p:txBody>
      </p:sp>
      <p:pic>
        <p:nvPicPr>
          <p:cNvPr id="7" name="Resim 6">
            <a:extLst>
              <a:ext uri="{FF2B5EF4-FFF2-40B4-BE49-F238E27FC236}">
                <a16:creationId xmlns:a16="http://schemas.microsoft.com/office/drawing/2014/main" id="{506ECF72-8E8A-4389-A1D4-F96390A7C883}"/>
              </a:ext>
            </a:extLst>
          </p:cNvPr>
          <p:cNvPicPr>
            <a:picLocks noChangeAspect="1"/>
          </p:cNvPicPr>
          <p:nvPr/>
        </p:nvPicPr>
        <p:blipFill rotWithShape="1">
          <a:blip r:embed="rId2"/>
          <a:srcRect t="9007" b="4121"/>
          <a:stretch/>
        </p:blipFill>
        <p:spPr>
          <a:xfrm>
            <a:off x="1996342" y="2664467"/>
            <a:ext cx="8688992" cy="3975486"/>
          </a:xfrm>
          <a:prstGeom prst="rect">
            <a:avLst/>
          </a:prstGeom>
        </p:spPr>
      </p:pic>
      <p:sp>
        <p:nvSpPr>
          <p:cNvPr id="10" name="Oval 9">
            <a:extLst>
              <a:ext uri="{FF2B5EF4-FFF2-40B4-BE49-F238E27FC236}">
                <a16:creationId xmlns:a16="http://schemas.microsoft.com/office/drawing/2014/main" id="{E0BE0817-8CA1-461C-82BA-4C8966B61E77}"/>
              </a:ext>
            </a:extLst>
          </p:cNvPr>
          <p:cNvSpPr>
            <a:spLocks noChangeArrowheads="1"/>
          </p:cNvSpPr>
          <p:nvPr/>
        </p:nvSpPr>
        <p:spPr bwMode="auto">
          <a:xfrm>
            <a:off x="6096000" y="3990872"/>
            <a:ext cx="1792510" cy="661338"/>
          </a:xfrm>
          <a:prstGeom prst="ellipse">
            <a:avLst/>
          </a:pr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spcBef>
                <a:spcPct val="20000"/>
              </a:spcBef>
              <a:buClr>
                <a:schemeClr val="bg2"/>
              </a:buClr>
              <a:buFont typeface="Wingdings" panose="05000000000000000000" pitchFamily="2" charset="2"/>
              <a:buNone/>
            </a:pPr>
            <a:endParaRPr lang="tr-TR" altLang="tr-TR" dirty="0">
              <a:solidFill>
                <a:schemeClr val="bg1"/>
              </a:solidFill>
            </a:endParaRPr>
          </a:p>
        </p:txBody>
      </p:sp>
      <p:sp>
        <p:nvSpPr>
          <p:cNvPr id="13" name="Başlık 12">
            <a:extLst>
              <a:ext uri="{FF2B5EF4-FFF2-40B4-BE49-F238E27FC236}">
                <a16:creationId xmlns:a16="http://schemas.microsoft.com/office/drawing/2014/main" id="{DF01F51A-BE70-46B7-9CF7-9CFB0AC4AE09}"/>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400348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D821E6A-F02C-4FBD-BDE7-57C32B51F036}"/>
              </a:ext>
            </a:extLst>
          </p:cNvPr>
          <p:cNvSpPr txBox="1"/>
          <p:nvPr/>
        </p:nvSpPr>
        <p:spPr>
          <a:xfrm>
            <a:off x="1251678" y="1189685"/>
            <a:ext cx="10474656" cy="1292662"/>
          </a:xfrm>
          <a:prstGeom prst="rect">
            <a:avLst/>
          </a:prstGeom>
          <a:noFill/>
        </p:spPr>
        <p:txBody>
          <a:bodyPr wrap="square">
            <a:spAutoFit/>
          </a:bodyPr>
          <a:lstStyle/>
          <a:p>
            <a:r>
              <a:rPr lang="tr-TR" altLang="tr-TR" b="1" dirty="0">
                <a:latin typeface="Cambria" panose="02040503050406030204" pitchFamily="18" charset="0"/>
                <a:ea typeface="Cambria" panose="02040503050406030204" pitchFamily="18" charset="0"/>
              </a:rPr>
              <a:t>Kullanıcı Girişi</a:t>
            </a:r>
          </a:p>
          <a:p>
            <a:endParaRPr lang="tr-TR" altLang="tr-TR" sz="200" dirty="0">
              <a:latin typeface="Cambria" panose="02040503050406030204" pitchFamily="18" charset="0"/>
              <a:ea typeface="Cambria" panose="02040503050406030204" pitchFamily="18" charset="0"/>
            </a:endParaRPr>
          </a:p>
          <a:p>
            <a:endParaRPr lang="tr-TR" altLang="tr-TR" sz="200" dirty="0">
              <a:latin typeface="Cambria" panose="02040503050406030204" pitchFamily="18" charset="0"/>
              <a:ea typeface="Cambria" panose="02040503050406030204" pitchFamily="18" charset="0"/>
            </a:endParaRPr>
          </a:p>
          <a:p>
            <a:endParaRPr lang="tr-TR" altLang="tr-TR" sz="2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tr-TR" altLang="tr-TR" dirty="0">
                <a:latin typeface="Cambria" panose="02040503050406030204" pitchFamily="18" charset="0"/>
                <a:ea typeface="Cambria" panose="02040503050406030204" pitchFamily="18" charset="0"/>
              </a:rPr>
              <a:t>Genel Müdürlüğümüzce verilen hizmetlere erişim sağlanabilmesi için kullanıcı doğrulama yöntemi olarak  E-Devlet Kapısı kullanılmaktadır.  Aktivasyon işleminde yetkilendirilen kullanıcılar sisteme giriş yapabilirler.</a:t>
            </a:r>
          </a:p>
        </p:txBody>
      </p:sp>
      <p:pic>
        <p:nvPicPr>
          <p:cNvPr id="7" name="Resim 4">
            <a:extLst>
              <a:ext uri="{FF2B5EF4-FFF2-40B4-BE49-F238E27FC236}">
                <a16:creationId xmlns:a16="http://schemas.microsoft.com/office/drawing/2014/main" id="{5C757AFE-4CA8-41A5-8AB1-4CD41B11A3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72" b="18569"/>
          <a:stretch/>
        </p:blipFill>
        <p:spPr bwMode="auto">
          <a:xfrm>
            <a:off x="1710889" y="2681817"/>
            <a:ext cx="9005238" cy="397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BCA41639-D846-42DE-95E4-AF74251F732B}"/>
              </a:ext>
            </a:extLst>
          </p:cNvPr>
          <p:cNvSpPr>
            <a:spLocks noChangeArrowheads="1"/>
          </p:cNvSpPr>
          <p:nvPr/>
        </p:nvSpPr>
        <p:spPr bwMode="auto">
          <a:xfrm>
            <a:off x="4781695" y="4212793"/>
            <a:ext cx="2863625" cy="454573"/>
          </a:xfrm>
          <a:prstGeom prst="ellipse">
            <a:avLst/>
          </a:pr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spcBef>
                <a:spcPct val="20000"/>
              </a:spcBef>
              <a:buClr>
                <a:schemeClr val="bg2"/>
              </a:buClr>
              <a:buFont typeface="Wingdings" panose="05000000000000000000" pitchFamily="2" charset="2"/>
              <a:buNone/>
            </a:pPr>
            <a:endParaRPr lang="tr-TR" altLang="tr-TR"/>
          </a:p>
        </p:txBody>
      </p:sp>
      <p:sp>
        <p:nvSpPr>
          <p:cNvPr id="15" name="Başlık 12">
            <a:extLst>
              <a:ext uri="{FF2B5EF4-FFF2-40B4-BE49-F238E27FC236}">
                <a16:creationId xmlns:a16="http://schemas.microsoft.com/office/drawing/2014/main" id="{90CE4746-8D3B-497E-92C8-9089A955314F}"/>
              </a:ext>
            </a:extLst>
          </p:cNvPr>
          <p:cNvSpPr>
            <a:spLocks noGrp="1"/>
          </p:cNvSpPr>
          <p:nvPr>
            <p:ph type="title"/>
          </p:nvPr>
        </p:nvSpPr>
        <p:spPr>
          <a:xfrm>
            <a:off x="1096434" y="418408"/>
            <a:ext cx="10435166" cy="771278"/>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32122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3">
            <a:extLst>
              <a:ext uri="{FF2B5EF4-FFF2-40B4-BE49-F238E27FC236}">
                <a16:creationId xmlns:a16="http://schemas.microsoft.com/office/drawing/2014/main" id="{A5FF2CB0-8BDD-4E7F-924B-C1858ADD2530}"/>
              </a:ext>
            </a:extLst>
          </p:cNvPr>
          <p:cNvSpPr txBox="1">
            <a:spLocks noChangeArrowheads="1"/>
          </p:cNvSpPr>
          <p:nvPr/>
        </p:nvSpPr>
        <p:spPr bwMode="auto">
          <a:xfrm>
            <a:off x="1251677" y="1260918"/>
            <a:ext cx="9602589"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tr-TR" altLang="tr-TR" b="1" dirty="0">
                <a:latin typeface="Cambria" panose="02040503050406030204" pitchFamily="18" charset="0"/>
                <a:ea typeface="Cambria" panose="02040503050406030204" pitchFamily="18" charset="0"/>
              </a:rPr>
              <a:t>Kullanıcı Girişi</a:t>
            </a:r>
          </a:p>
          <a:p>
            <a:endParaRPr lang="tr-TR" altLang="tr-TR" sz="11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tr-TR" altLang="tr-TR" dirty="0">
                <a:latin typeface="Cambria" panose="02040503050406030204" pitchFamily="18" charset="0"/>
                <a:ea typeface="Cambria" panose="02040503050406030204" pitchFamily="18" charset="0"/>
              </a:rPr>
              <a:t>Aktivasyon işleminde yetkilendirilen kullanıcılar, sisteme </a:t>
            </a:r>
            <a:r>
              <a:rPr lang="tr-TR" altLang="tr-TR" b="1" dirty="0">
                <a:latin typeface="Cambria" panose="02040503050406030204" pitchFamily="18" charset="0"/>
                <a:ea typeface="Cambria" panose="02040503050406030204" pitchFamily="18" charset="0"/>
              </a:rPr>
              <a:t>T.C. Kimlik No </a:t>
            </a:r>
            <a:r>
              <a:rPr lang="tr-TR" altLang="tr-TR" dirty="0">
                <a:latin typeface="Cambria" panose="02040503050406030204" pitchFamily="18" charset="0"/>
                <a:ea typeface="Cambria" panose="02040503050406030204" pitchFamily="18" charset="0"/>
              </a:rPr>
              <a:t>ve </a:t>
            </a:r>
            <a:r>
              <a:rPr lang="tr-TR" altLang="tr-TR" b="1" dirty="0">
                <a:latin typeface="Cambria" panose="02040503050406030204" pitchFamily="18" charset="0"/>
                <a:ea typeface="Cambria" panose="02040503050406030204" pitchFamily="18" charset="0"/>
              </a:rPr>
              <a:t>e-Devlet </a:t>
            </a:r>
            <a:r>
              <a:rPr lang="tr-TR" altLang="tr-TR" dirty="0">
                <a:latin typeface="Cambria" panose="02040503050406030204" pitchFamily="18" charset="0"/>
                <a:ea typeface="Cambria" panose="02040503050406030204" pitchFamily="18" charset="0"/>
              </a:rPr>
              <a:t>şifresi ile giriş yaparak işlemleri gerçekleştirebilirler.</a:t>
            </a:r>
          </a:p>
        </p:txBody>
      </p:sp>
      <p:pic>
        <p:nvPicPr>
          <p:cNvPr id="6" name="Resim 5">
            <a:extLst>
              <a:ext uri="{FF2B5EF4-FFF2-40B4-BE49-F238E27FC236}">
                <a16:creationId xmlns:a16="http://schemas.microsoft.com/office/drawing/2014/main" id="{1C91B155-4151-48BA-8594-69A19517D5F6}"/>
              </a:ext>
            </a:extLst>
          </p:cNvPr>
          <p:cNvPicPr>
            <a:picLocks noChangeAspect="1"/>
          </p:cNvPicPr>
          <p:nvPr/>
        </p:nvPicPr>
        <p:blipFill rotWithShape="1">
          <a:blip r:embed="rId2"/>
          <a:srcRect l="2170" t="6052" r="2208" b="4275"/>
          <a:stretch/>
        </p:blipFill>
        <p:spPr>
          <a:xfrm>
            <a:off x="1296546" y="2382775"/>
            <a:ext cx="9598907" cy="4428067"/>
          </a:xfrm>
          <a:prstGeom prst="rect">
            <a:avLst/>
          </a:prstGeom>
        </p:spPr>
      </p:pic>
      <p:sp>
        <p:nvSpPr>
          <p:cNvPr id="7" name="Oval 6">
            <a:extLst>
              <a:ext uri="{FF2B5EF4-FFF2-40B4-BE49-F238E27FC236}">
                <a16:creationId xmlns:a16="http://schemas.microsoft.com/office/drawing/2014/main" id="{40B8744B-4793-4ADA-845E-D48872F3C0B4}"/>
              </a:ext>
            </a:extLst>
          </p:cNvPr>
          <p:cNvSpPr>
            <a:spLocks noChangeArrowheads="1"/>
          </p:cNvSpPr>
          <p:nvPr/>
        </p:nvSpPr>
        <p:spPr bwMode="auto">
          <a:xfrm>
            <a:off x="3695622" y="4284133"/>
            <a:ext cx="3346862" cy="142685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spcBef>
                <a:spcPct val="20000"/>
              </a:spcBef>
              <a:buClr>
                <a:schemeClr val="bg2"/>
              </a:buClr>
              <a:buFont typeface="Wingdings" panose="05000000000000000000" pitchFamily="2" charset="2"/>
              <a:buNone/>
            </a:pPr>
            <a:endParaRPr lang="tr-TR" altLang="tr-TR"/>
          </a:p>
        </p:txBody>
      </p:sp>
      <p:sp>
        <p:nvSpPr>
          <p:cNvPr id="10" name="Başlık 12">
            <a:extLst>
              <a:ext uri="{FF2B5EF4-FFF2-40B4-BE49-F238E27FC236}">
                <a16:creationId xmlns:a16="http://schemas.microsoft.com/office/drawing/2014/main" id="{87716A17-A00F-43EC-99DD-B4E7C73DA680}"/>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243985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0DD435F-463B-45F4-A8E7-09D1C6F4C809}"/>
              </a:ext>
            </a:extLst>
          </p:cNvPr>
          <p:cNvSpPr txBox="1"/>
          <p:nvPr/>
        </p:nvSpPr>
        <p:spPr>
          <a:xfrm>
            <a:off x="1251677" y="1248602"/>
            <a:ext cx="10347655" cy="784830"/>
          </a:xfrm>
          <a:prstGeom prst="rect">
            <a:avLst/>
          </a:prstGeom>
          <a:noFill/>
        </p:spPr>
        <p:txBody>
          <a:bodyPr wrap="square">
            <a:spAutoFit/>
          </a:bodyPr>
          <a:lstStyle/>
          <a:p>
            <a:r>
              <a:rPr lang="tr-TR" altLang="tr-TR" b="1" dirty="0">
                <a:latin typeface="Cambria" panose="02040503050406030204" pitchFamily="18" charset="0"/>
                <a:ea typeface="Cambria" panose="02040503050406030204" pitchFamily="18" charset="0"/>
              </a:rPr>
              <a:t>Kitap Nedir?</a:t>
            </a:r>
            <a:endParaRPr lang="tr-TR" altLang="tr-TR" dirty="0">
              <a:latin typeface="Cambria" panose="02040503050406030204" pitchFamily="18" charset="0"/>
              <a:ea typeface="Cambria" panose="02040503050406030204" pitchFamily="18" charset="0"/>
            </a:endParaRPr>
          </a:p>
          <a:p>
            <a:endParaRPr lang="tr-TR" sz="900" dirty="0">
              <a:latin typeface="Cambria" panose="02040503050406030204" pitchFamily="18" charset="0"/>
              <a:ea typeface="Cambria" panose="02040503050406030204" pitchFamily="18" charset="0"/>
            </a:endParaRPr>
          </a:p>
          <a:p>
            <a:r>
              <a:rPr lang="tr-TR" dirty="0">
                <a:latin typeface="Cambria" panose="02040503050406030204" pitchFamily="18" charset="0"/>
                <a:ea typeface="Cambria" panose="02040503050406030204" pitchFamily="18" charset="0"/>
              </a:rPr>
              <a:t>   Ciltli veya ciltsiz olarak bir araya getirilmiş, basılı veya yazılı kâğıt yaprakların bütünü*</a:t>
            </a:r>
            <a:r>
              <a:rPr lang="tr-TR" altLang="tr-TR" dirty="0">
                <a:latin typeface="Cambria" panose="02040503050406030204" pitchFamily="18" charset="0"/>
                <a:ea typeface="Cambria" panose="02040503050406030204" pitchFamily="18" charset="0"/>
              </a:rPr>
              <a:t>. </a:t>
            </a:r>
            <a:r>
              <a:rPr lang="tr-TR" altLang="tr-TR" sz="800" dirty="0">
                <a:latin typeface="Cambria" panose="02040503050406030204" pitchFamily="18" charset="0"/>
                <a:ea typeface="Cambria" panose="02040503050406030204" pitchFamily="18" charset="0"/>
              </a:rPr>
              <a:t>(*TDK Güncel Sözlük)</a:t>
            </a:r>
          </a:p>
        </p:txBody>
      </p:sp>
      <p:pic>
        <p:nvPicPr>
          <p:cNvPr id="7" name="Resim 6">
            <a:extLst>
              <a:ext uri="{FF2B5EF4-FFF2-40B4-BE49-F238E27FC236}">
                <a16:creationId xmlns:a16="http://schemas.microsoft.com/office/drawing/2014/main" id="{6E2145C3-CAAF-4408-8E15-9A578A401520}"/>
              </a:ext>
            </a:extLst>
          </p:cNvPr>
          <p:cNvPicPr>
            <a:picLocks noChangeAspect="1"/>
          </p:cNvPicPr>
          <p:nvPr/>
        </p:nvPicPr>
        <p:blipFill>
          <a:blip r:embed="rId2"/>
          <a:stretch>
            <a:fillRect/>
          </a:stretch>
        </p:blipFill>
        <p:spPr>
          <a:xfrm>
            <a:off x="1541074" y="2500599"/>
            <a:ext cx="2616992" cy="3353091"/>
          </a:xfrm>
          <a:prstGeom prst="rect">
            <a:avLst/>
          </a:prstGeom>
        </p:spPr>
      </p:pic>
      <p:pic>
        <p:nvPicPr>
          <p:cNvPr id="8" name="Resim 7">
            <a:extLst>
              <a:ext uri="{FF2B5EF4-FFF2-40B4-BE49-F238E27FC236}">
                <a16:creationId xmlns:a16="http://schemas.microsoft.com/office/drawing/2014/main" id="{D75366DD-6635-4678-BF44-AB68AA455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973" y="2500599"/>
            <a:ext cx="3168636" cy="3353090"/>
          </a:xfrm>
          <a:prstGeom prst="rect">
            <a:avLst/>
          </a:prstGeom>
        </p:spPr>
      </p:pic>
      <p:pic>
        <p:nvPicPr>
          <p:cNvPr id="9" name="Resim 8">
            <a:extLst>
              <a:ext uri="{FF2B5EF4-FFF2-40B4-BE49-F238E27FC236}">
                <a16:creationId xmlns:a16="http://schemas.microsoft.com/office/drawing/2014/main" id="{E81A5CFB-5FE5-48A9-87C2-96A51B031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2500598"/>
            <a:ext cx="3196990" cy="3353091"/>
          </a:xfrm>
          <a:prstGeom prst="rect">
            <a:avLst/>
          </a:prstGeom>
        </p:spPr>
      </p:pic>
      <p:sp>
        <p:nvSpPr>
          <p:cNvPr id="12" name="Başlık 12">
            <a:extLst>
              <a:ext uri="{FF2B5EF4-FFF2-40B4-BE49-F238E27FC236}">
                <a16:creationId xmlns:a16="http://schemas.microsoft.com/office/drawing/2014/main" id="{69035E19-8209-4923-90E8-2142A61FDF33}"/>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235029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41F71A8C-67AF-4AE5-8CC6-9B03E0167E75}"/>
              </a:ext>
            </a:extLst>
          </p:cNvPr>
          <p:cNvSpPr txBox="1"/>
          <p:nvPr/>
        </p:nvSpPr>
        <p:spPr>
          <a:xfrm>
            <a:off x="1251678" y="1416910"/>
            <a:ext cx="10110589" cy="4024179"/>
          </a:xfrm>
          <a:prstGeom prst="rect">
            <a:avLst/>
          </a:prstGeom>
          <a:noFill/>
        </p:spPr>
        <p:txBody>
          <a:bodyPr wrap="square">
            <a:spAutoFit/>
          </a:bodyPr>
          <a:lstStyle/>
          <a:p>
            <a:r>
              <a:rPr lang="tr-TR" altLang="tr-TR" sz="2000" b="1" dirty="0">
                <a:latin typeface="Cambria" panose="02040503050406030204" pitchFamily="18" charset="0"/>
                <a:ea typeface="Cambria" panose="02040503050406030204" pitchFamily="18" charset="0"/>
              </a:rPr>
              <a:t>İç kapak Nedir?</a:t>
            </a:r>
          </a:p>
          <a:p>
            <a:endParaRPr lang="tr-TR" altLang="tr-TR" sz="1050" dirty="0">
              <a:latin typeface="Cambria" panose="02040503050406030204" pitchFamily="18" charset="0"/>
              <a:ea typeface="Cambria" panose="02040503050406030204" pitchFamily="18" charset="0"/>
            </a:endParaRPr>
          </a:p>
          <a:p>
            <a:r>
              <a:rPr lang="tr-TR" dirty="0">
                <a:latin typeface="Cambria" panose="02040503050406030204" pitchFamily="18" charset="0"/>
                <a:ea typeface="Cambria" panose="02040503050406030204" pitchFamily="18" charset="0"/>
              </a:rPr>
              <a:t>    Kitabın dış kapaktan sonra gelen, adını ve bazı özelliklerini içeren sayfa*</a:t>
            </a:r>
            <a:r>
              <a:rPr lang="tr-TR" altLang="tr-TR" dirty="0">
                <a:latin typeface="Cambria" panose="02040503050406030204" pitchFamily="18" charset="0"/>
                <a:ea typeface="Cambria" panose="02040503050406030204" pitchFamily="18" charset="0"/>
              </a:rPr>
              <a:t>. </a:t>
            </a:r>
            <a:r>
              <a:rPr lang="tr-TR" altLang="tr-TR" sz="900" dirty="0">
                <a:latin typeface="Cambria" panose="02040503050406030204" pitchFamily="18" charset="0"/>
                <a:ea typeface="Cambria" panose="02040503050406030204" pitchFamily="18" charset="0"/>
              </a:rPr>
              <a:t>(*TDK Güncel Sözlük)</a:t>
            </a:r>
          </a:p>
          <a:p>
            <a:endParaRPr lang="tr-TR" altLang="tr-TR" sz="900" dirty="0">
              <a:latin typeface="Cambria" panose="02040503050406030204" pitchFamily="18" charset="0"/>
              <a:ea typeface="Cambria" panose="02040503050406030204" pitchFamily="18" charset="0"/>
            </a:endParaRPr>
          </a:p>
          <a:p>
            <a:endParaRPr lang="tr-TR" altLang="tr-TR" sz="900" dirty="0">
              <a:latin typeface="Cambria" panose="02040503050406030204" pitchFamily="18" charset="0"/>
              <a:ea typeface="Cambria" panose="02040503050406030204" pitchFamily="18" charset="0"/>
            </a:endParaRPr>
          </a:p>
          <a:p>
            <a:endParaRPr lang="tr-TR" altLang="tr-TR" sz="900" dirty="0">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tr-TR" dirty="0">
                <a:latin typeface="Cambria" panose="02040503050406030204" pitchFamily="18" charset="0"/>
                <a:ea typeface="Cambria" panose="02040503050406030204" pitchFamily="18" charset="0"/>
              </a:rPr>
              <a:t>Kataloglama Kurallarına göre kataloglama için gerekli bilgiler bilginin ana kaynağından alınmalıdır. Basılı materyalde bilginin ana kaynağı iç kapaktır.</a:t>
            </a:r>
          </a:p>
          <a:p>
            <a:pPr algn="just"/>
            <a:endParaRPr lang="tr-TR" dirty="0">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tr-TR" dirty="0">
                <a:latin typeface="Cambria" panose="02040503050406030204" pitchFamily="18" charset="0"/>
                <a:ea typeface="Cambria" panose="02040503050406030204" pitchFamily="18" charset="0"/>
              </a:rPr>
              <a:t>Satın alınma işlemlerinde teknik incelemeler [Eser adı, yazar adı, sorumluluk bildirimleri (çeviren, resimleyen vb.), basım ve basım tarihi, yayıncı/marka bilgileri] iç kapak ve iç kapak arkasındaki bilgilere göre yapılmaktadır. </a:t>
            </a:r>
          </a:p>
          <a:p>
            <a:pPr algn="just"/>
            <a:endParaRPr lang="tr-TR" dirty="0">
              <a:latin typeface="Cambria" panose="02040503050406030204" pitchFamily="18" charset="0"/>
              <a:ea typeface="Cambria" panose="02040503050406030204" pitchFamily="18" charset="0"/>
            </a:endParaRPr>
          </a:p>
          <a:p>
            <a:pPr algn="just"/>
            <a:r>
              <a:rPr lang="tr-TR" dirty="0">
                <a:latin typeface="Cambria" panose="02040503050406030204" pitchFamily="18" charset="0"/>
                <a:ea typeface="Cambria" panose="02040503050406030204" pitchFamily="18" charset="0"/>
              </a:rPr>
              <a:t>Ayrıca; Basın Kanunu’nun aşağıda belirtilen maddesine göre de kontrol edilmektedir. «</a:t>
            </a:r>
            <a:r>
              <a:rPr lang="tr-TR" i="1" dirty="0">
                <a:latin typeface="Cambria" panose="02040503050406030204" pitchFamily="18" charset="0"/>
                <a:ea typeface="Cambria" panose="02040503050406030204" pitchFamily="18" charset="0"/>
              </a:rPr>
              <a:t>Basın Kanunu’nun Zorunlu bilgiler alanı Madde 4- </a:t>
            </a:r>
            <a:r>
              <a:rPr lang="tr-TR" b="1" i="1" dirty="0">
                <a:latin typeface="Cambria" panose="02040503050406030204" pitchFamily="18" charset="0"/>
                <a:ea typeface="Cambria" panose="02040503050406030204" pitchFamily="18" charset="0"/>
              </a:rPr>
              <a:t>Her basılmış eserde, basıldığı yer ve tarih, basımcının ve varsa yayımcının adları, varsa ticarî unvanları ve işyeri adresleri gösterilir.</a:t>
            </a:r>
            <a:r>
              <a:rPr lang="tr-TR" i="1" dirty="0">
                <a:latin typeface="Cambria" panose="02040503050406030204" pitchFamily="18" charset="0"/>
                <a:ea typeface="Cambria" panose="02040503050406030204" pitchFamily="18" charset="0"/>
              </a:rPr>
              <a:t>»</a:t>
            </a:r>
            <a:endParaRPr lang="tr-TR" altLang="tr-TR" dirty="0">
              <a:latin typeface="Cambria" panose="02040503050406030204" pitchFamily="18" charset="0"/>
              <a:ea typeface="Cambria" panose="02040503050406030204" pitchFamily="18" charset="0"/>
            </a:endParaRPr>
          </a:p>
        </p:txBody>
      </p:sp>
      <p:sp>
        <p:nvSpPr>
          <p:cNvPr id="9" name="Başlık 12">
            <a:extLst>
              <a:ext uri="{FF2B5EF4-FFF2-40B4-BE49-F238E27FC236}">
                <a16:creationId xmlns:a16="http://schemas.microsoft.com/office/drawing/2014/main" id="{8B16E954-DF54-48E3-8CD8-5D060264E225}"/>
              </a:ext>
            </a:extLst>
          </p:cNvPr>
          <p:cNvSpPr>
            <a:spLocks noGrp="1"/>
          </p:cNvSpPr>
          <p:nvPr>
            <p:ph type="title"/>
          </p:nvPr>
        </p:nvSpPr>
        <p:spPr>
          <a:xfrm>
            <a:off x="1096434" y="418407"/>
            <a:ext cx="10435166" cy="1303867"/>
          </a:xfrm>
        </p:spPr>
        <p:txBody>
          <a:bodyPr rtlCol="0">
            <a:noAutofit/>
          </a:bodyPr>
          <a:lstStyle/>
          <a:p>
            <a:pPr rtl="0"/>
            <a:r>
              <a:rPr lang="tr-TR" sz="3600" dirty="0">
                <a:latin typeface="Cambria" panose="02040503050406030204" pitchFamily="18" charset="0"/>
                <a:ea typeface="Cambria" panose="02040503050406030204" pitchFamily="18" charset="0"/>
              </a:rPr>
              <a:t>MATERYAL SAĞLAMA ve Dağıtım ŞUBESİ</a:t>
            </a:r>
            <a:endParaRPr lang="tr" sz="3600" dirty="0"/>
          </a:p>
        </p:txBody>
      </p:sp>
    </p:spTree>
    <p:extLst>
      <p:ext uri="{BB962C8B-B14F-4D97-AF65-F5344CB8AC3E}">
        <p14:creationId xmlns:p14="http://schemas.microsoft.com/office/powerpoint/2010/main" val="333023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ozet">
  <a:themeElements>
    <a:clrScheme name="Gri Tonlamalı">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ozet">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ozet">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is Teması">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614</TotalTime>
  <Words>2797</Words>
  <Application>Microsoft Office PowerPoint</Application>
  <PresentationFormat>Geniş ekran</PresentationFormat>
  <Paragraphs>272</Paragraphs>
  <Slides>47</Slides>
  <Notes>4</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47</vt:i4>
      </vt:variant>
    </vt:vector>
  </HeadingPairs>
  <TitlesOfParts>
    <vt:vector size="56" baseType="lpstr">
      <vt:lpstr>Arial</vt:lpstr>
      <vt:lpstr>Bahnschrift Light Condensed</vt:lpstr>
      <vt:lpstr>Cambria</vt:lpstr>
      <vt:lpstr>Gill Sans MT</vt:lpstr>
      <vt:lpstr>Impact</vt:lpstr>
      <vt:lpstr>Imprint MT Shadow</vt:lpstr>
      <vt:lpstr>Sylfaen</vt:lpstr>
      <vt:lpstr>Wingdings</vt:lpstr>
      <vt:lpstr>Rozet</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lpstr>MATERYAL SAĞLAMA ve Dağıtım ŞUBESİ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MATERYAL SAĞLAMA ŞUBESİ</dc:title>
  <dc:creator>Medine SERT</dc:creator>
  <cp:lastModifiedBy>Medine SERT</cp:lastModifiedBy>
  <cp:revision>45</cp:revision>
  <dcterms:created xsi:type="dcterms:W3CDTF">2024-07-01T07:45:41Z</dcterms:created>
  <dcterms:modified xsi:type="dcterms:W3CDTF">2025-05-22T10:50:26Z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